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7.xml" ContentType="application/vnd.openxmlformats-officedocument.presentationml.tags+xml"/>
  <Override PartName="/ppt/notesSlides/notesSlide15.xml" ContentType="application/vnd.openxmlformats-officedocument.presentationml.notesSlide+xml"/>
  <Override PartName="/ppt/tags/tag8.xml" ContentType="application/vnd.openxmlformats-officedocument.presentationml.tags+xml"/>
  <Override PartName="/ppt/notesSlides/notesSlide16.xml" ContentType="application/vnd.openxmlformats-officedocument.presentationml.notesSlide+xml"/>
  <Override PartName="/ppt/tags/tag9.xml" ContentType="application/vnd.openxmlformats-officedocument.presentationml.tags+xml"/>
  <Override PartName="/ppt/notesSlides/notesSlide17.xml" ContentType="application/vnd.openxmlformats-officedocument.presentationml.notesSlide+xml"/>
  <Override PartName="/ppt/tags/tag10.xml" ContentType="application/vnd.openxmlformats-officedocument.presentationml.tags+xml"/>
  <Override PartName="/ppt/notesSlides/notesSlide18.xml" ContentType="application/vnd.openxmlformats-officedocument.presentationml.notesSlide+xml"/>
  <Override PartName="/ppt/tags/tag11.xml" ContentType="application/vnd.openxmlformats-officedocument.presentationml.tags+xml"/>
  <Override PartName="/ppt/notesSlides/notesSlide19.xml" ContentType="application/vnd.openxmlformats-officedocument.presentationml.notesSlide+xml"/>
  <Override PartName="/ppt/tags/tag12.xml" ContentType="application/vnd.openxmlformats-officedocument.presentationml.tags+xml"/>
  <Override PartName="/ppt/notesSlides/notesSlide20.xml" ContentType="application/vnd.openxmlformats-officedocument.presentationml.notesSlide+xml"/>
  <Override PartName="/ppt/tags/tag13.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4.xml" ContentType="application/vnd.openxmlformats-officedocument.presentationml.tags+xml"/>
  <Override PartName="/ppt/notesSlides/notesSlide23.xml" ContentType="application/vnd.openxmlformats-officedocument.presentationml.notesSlide+xml"/>
  <Override PartName="/ppt/tags/tag15.xml" ContentType="application/vnd.openxmlformats-officedocument.presentationml.tags+xml"/>
  <Override PartName="/ppt/notesSlides/notesSlide24.xml" ContentType="application/vnd.openxmlformats-officedocument.presentationml.notesSlide+xml"/>
  <Override PartName="/ppt/tags/tag16.xml" ContentType="application/vnd.openxmlformats-officedocument.presentationml.tags+xml"/>
  <Override PartName="/ppt/notesSlides/notesSlide25.xml" ContentType="application/vnd.openxmlformats-officedocument.presentationml.notesSlide+xml"/>
  <Override PartName="/ppt/tags/tag17.xml" ContentType="application/vnd.openxmlformats-officedocument.presentationml.tags+xml"/>
  <Override PartName="/ppt/notesSlides/notesSlide26.xml" ContentType="application/vnd.openxmlformats-officedocument.presentationml.notesSlide+xml"/>
  <Override PartName="/ppt/tags/tag18.xml" ContentType="application/vnd.openxmlformats-officedocument.presentationml.tags+xml"/>
  <Override PartName="/ppt/notesSlides/notesSlide27.xml" ContentType="application/vnd.openxmlformats-officedocument.presentationml.notesSlide+xml"/>
  <Override PartName="/ppt/tags/tag19.xml" ContentType="application/vnd.openxmlformats-officedocument.presentationml.tags+xml"/>
  <Override PartName="/ppt/notesSlides/notesSlide28.xml" ContentType="application/vnd.openxmlformats-officedocument.presentationml.notesSlide+xml"/>
  <Override PartName="/ppt/tags/tag20.xml" ContentType="application/vnd.openxmlformats-officedocument.presentationml.tags+xml"/>
  <Override PartName="/ppt/notesSlides/notesSlide29.xml" ContentType="application/vnd.openxmlformats-officedocument.presentationml.notesSlide+xml"/>
  <Override PartName="/ppt/tags/tag21.xml" ContentType="application/vnd.openxmlformats-officedocument.presentationml.tags+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2.xml" ContentType="application/vnd.openxmlformats-officedocument.presentationml.tags+xml"/>
  <Override PartName="/ppt/notesSlides/notesSlide31.xml" ContentType="application/vnd.openxmlformats-officedocument.presentationml.notesSlide+xml"/>
  <Override PartName="/ppt/tags/tag23.xml" ContentType="application/vnd.openxmlformats-officedocument.presentationml.tags+xml"/>
  <Override PartName="/ppt/notesSlides/notesSlide32.xml" ContentType="application/vnd.openxmlformats-officedocument.presentationml.notesSlide+xml"/>
  <Override PartName="/ppt/tags/tag24.xml" ContentType="application/vnd.openxmlformats-officedocument.presentationml.tags+xml"/>
  <Override PartName="/ppt/notesSlides/notesSlide33.xml" ContentType="application/vnd.openxmlformats-officedocument.presentationml.notesSlide+xml"/>
  <Override PartName="/ppt/tags/tag25.xml" ContentType="application/vnd.openxmlformats-officedocument.presentationml.tags+xml"/>
  <Override PartName="/ppt/notesSlides/notesSlide34.xml" ContentType="application/vnd.openxmlformats-officedocument.presentationml.notesSlide+xml"/>
  <Override PartName="/ppt/tags/tag26.xml" ContentType="application/vnd.openxmlformats-officedocument.presentationml.tags+xml"/>
  <Override PartName="/ppt/notesSlides/notesSlide35.xml" ContentType="application/vnd.openxmlformats-officedocument.presentationml.notesSlide+xml"/>
  <Override PartName="/ppt/tags/tag27.xml" ContentType="application/vnd.openxmlformats-officedocument.presentationml.tags+xml"/>
  <Override PartName="/ppt/notesSlides/notesSlide36.xml" ContentType="application/vnd.openxmlformats-officedocument.presentationml.notesSlide+xml"/>
  <Override PartName="/ppt/tags/tag28.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29.xml" ContentType="application/vnd.openxmlformats-officedocument.presentationml.tags+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handoutMasterIdLst>
    <p:handoutMasterId r:id="rId42"/>
  </p:handoutMasterIdLst>
  <p:sldIdLst>
    <p:sldId id="289" r:id="rId2"/>
    <p:sldId id="548" r:id="rId3"/>
    <p:sldId id="402" r:id="rId4"/>
    <p:sldId id="490" r:id="rId5"/>
    <p:sldId id="491" r:id="rId6"/>
    <p:sldId id="484" r:id="rId7"/>
    <p:sldId id="497" r:id="rId8"/>
    <p:sldId id="493" r:id="rId9"/>
    <p:sldId id="503" r:id="rId10"/>
    <p:sldId id="485" r:id="rId11"/>
    <p:sldId id="486" r:id="rId12"/>
    <p:sldId id="492" r:id="rId13"/>
    <p:sldId id="498" r:id="rId14"/>
    <p:sldId id="494" r:id="rId15"/>
    <p:sldId id="590" r:id="rId16"/>
    <p:sldId id="608" r:id="rId17"/>
    <p:sldId id="584" r:id="rId18"/>
    <p:sldId id="602" r:id="rId19"/>
    <p:sldId id="604" r:id="rId20"/>
    <p:sldId id="605" r:id="rId21"/>
    <p:sldId id="606" r:id="rId22"/>
    <p:sldId id="611" r:id="rId23"/>
    <p:sldId id="610" r:id="rId24"/>
    <p:sldId id="609" r:id="rId25"/>
    <p:sldId id="588" r:id="rId26"/>
    <p:sldId id="551" r:id="rId27"/>
    <p:sldId id="585" r:id="rId28"/>
    <p:sldId id="549" r:id="rId29"/>
    <p:sldId id="550" r:id="rId30"/>
    <p:sldId id="552" r:id="rId31"/>
    <p:sldId id="589" r:id="rId32"/>
    <p:sldId id="583" r:id="rId33"/>
    <p:sldId id="596" r:id="rId34"/>
    <p:sldId id="597" r:id="rId35"/>
    <p:sldId id="598" r:id="rId36"/>
    <p:sldId id="599" r:id="rId37"/>
    <p:sldId id="345" r:id="rId38"/>
    <p:sldId id="568" r:id="rId39"/>
    <p:sldId id="379" r:id="rId40"/>
  </p:sldIdLst>
  <p:sldSz cx="12192000" cy="6858000"/>
  <p:notesSz cx="6858000" cy="9144000"/>
  <p:custDataLst>
    <p:tags r:id="rId4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bik, Gabriel" initials="KG" lastIdx="13" clrIdx="0">
    <p:extLst/>
  </p:cmAuthor>
  <p:cmAuthor id="2" name="Brannon, Brooke" initials="BB" lastIdx="6" clrIdx="1">
    <p:extLst>
      <p:ext uri="{19B8F6BF-5375-455C-9EA6-DF929625EA0E}">
        <p15:presenceInfo xmlns:p15="http://schemas.microsoft.com/office/powerpoint/2012/main" userId="S-1-5-21-1407069837-2091007605-538272213-28211697" providerId="AD"/>
      </p:ext>
    </p:extLst>
  </p:cmAuthor>
  <p:cmAuthor id="3" name="Microsoft Office User" initials="MOU" lastIdx="4" clrIdx="2">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7605"/>
    <p:restoredTop sz="35233" autoAdjust="0"/>
  </p:normalViewPr>
  <p:slideViewPr>
    <p:cSldViewPr snapToGrid="0" snapToObjects="1">
      <p:cViewPr varScale="1">
        <p:scale>
          <a:sx n="20" d="100"/>
          <a:sy n="20" d="100"/>
        </p:scale>
        <p:origin x="1520" y="40"/>
      </p:cViewPr>
      <p:guideLst/>
    </p:cSldViewPr>
  </p:slideViewPr>
  <p:notesTextViewPr>
    <p:cViewPr>
      <p:scale>
        <a:sx n="3" d="2"/>
        <a:sy n="3" d="2"/>
      </p:scale>
      <p:origin x="0" y="0"/>
    </p:cViewPr>
  </p:notesTextViewPr>
  <p:notesViewPr>
    <p:cSldViewPr snapToGrid="0" snapToObjects="1">
      <p:cViewPr varScale="1">
        <p:scale>
          <a:sx n="49" d="100"/>
          <a:sy n="49" d="100"/>
        </p:scale>
        <p:origin x="2668"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C99BE5-8CFB-7D4F-A013-C1A457C53E8E}" type="doc">
      <dgm:prSet loTypeId="urn:microsoft.com/office/officeart/2005/8/layout/hProcess9" loCatId="" qsTypeId="urn:microsoft.com/office/officeart/2005/8/quickstyle/simple1" qsCatId="simple" csTypeId="urn:microsoft.com/office/officeart/2005/8/colors/accent1_2" csCatId="accent1" phldr="1"/>
      <dgm:spPr/>
    </dgm:pt>
    <dgm:pt modelId="{EC13D115-8AD0-1449-834D-97F88FF1C0DF}">
      <dgm:prSet phldrT="[Text]"/>
      <dgm:spPr/>
      <dgm:t>
        <a:bodyPr/>
        <a:lstStyle/>
        <a:p>
          <a:r>
            <a:rPr lang="en-US" dirty="0"/>
            <a:t>Launch Configuration</a:t>
          </a:r>
        </a:p>
      </dgm:t>
    </dgm:pt>
    <dgm:pt modelId="{685686F7-59C8-9141-9554-1ED1CFBD5B23}" type="parTrans" cxnId="{6A310C60-EE49-2F4B-AB57-17BACCDA433B}">
      <dgm:prSet/>
      <dgm:spPr/>
      <dgm:t>
        <a:bodyPr/>
        <a:lstStyle/>
        <a:p>
          <a:endParaRPr lang="en-US"/>
        </a:p>
      </dgm:t>
    </dgm:pt>
    <dgm:pt modelId="{AA4B400C-2635-2140-9F39-FF5AA8444BCF}" type="sibTrans" cxnId="{6A310C60-EE49-2F4B-AB57-17BACCDA433B}">
      <dgm:prSet/>
      <dgm:spPr/>
      <dgm:t>
        <a:bodyPr/>
        <a:lstStyle/>
        <a:p>
          <a:endParaRPr lang="en-US"/>
        </a:p>
      </dgm:t>
    </dgm:pt>
    <dgm:pt modelId="{5EAD11EC-FD50-7C45-BBD7-37791213AE5A}">
      <dgm:prSet phldrT="[Text]"/>
      <dgm:spPr/>
      <dgm:t>
        <a:bodyPr/>
        <a:lstStyle/>
        <a:p>
          <a:r>
            <a:rPr lang="en-US" dirty="0"/>
            <a:t>Auto Scaling Policy</a:t>
          </a:r>
        </a:p>
      </dgm:t>
    </dgm:pt>
    <dgm:pt modelId="{73AF12C7-7560-594F-8C6B-B31A11A4A842}" type="parTrans" cxnId="{2F12B2CD-212C-2C41-B7E2-380A705C8CF5}">
      <dgm:prSet/>
      <dgm:spPr/>
      <dgm:t>
        <a:bodyPr/>
        <a:lstStyle/>
        <a:p>
          <a:endParaRPr lang="en-US"/>
        </a:p>
      </dgm:t>
    </dgm:pt>
    <dgm:pt modelId="{EEA8A48B-5998-FA46-A160-342E5E4543DC}" type="sibTrans" cxnId="{2F12B2CD-212C-2C41-B7E2-380A705C8CF5}">
      <dgm:prSet/>
      <dgm:spPr/>
      <dgm:t>
        <a:bodyPr/>
        <a:lstStyle/>
        <a:p>
          <a:endParaRPr lang="en-US"/>
        </a:p>
      </dgm:t>
    </dgm:pt>
    <dgm:pt modelId="{C4A7C8CB-08CB-1140-BA65-F289076EBCE3}">
      <dgm:prSet phldrT="[Text]"/>
      <dgm:spPr/>
      <dgm:t>
        <a:bodyPr/>
        <a:lstStyle/>
        <a:p>
          <a:r>
            <a:rPr lang="en-US" dirty="0"/>
            <a:t>Auto Scaling Group</a:t>
          </a:r>
        </a:p>
      </dgm:t>
    </dgm:pt>
    <dgm:pt modelId="{2E69DDAE-592C-1644-8FF3-5738CC0AF11B}" type="parTrans" cxnId="{9F5F1839-0A52-144B-860C-F65240950A1C}">
      <dgm:prSet/>
      <dgm:spPr/>
      <dgm:t>
        <a:bodyPr/>
        <a:lstStyle/>
        <a:p>
          <a:endParaRPr lang="en-US"/>
        </a:p>
      </dgm:t>
    </dgm:pt>
    <dgm:pt modelId="{66887C4A-D0F3-484B-9028-A4300BB5BE3E}" type="sibTrans" cxnId="{9F5F1839-0A52-144B-860C-F65240950A1C}">
      <dgm:prSet/>
      <dgm:spPr/>
      <dgm:t>
        <a:bodyPr/>
        <a:lstStyle/>
        <a:p>
          <a:endParaRPr lang="en-US"/>
        </a:p>
      </dgm:t>
    </dgm:pt>
    <dgm:pt modelId="{042A4F2F-E956-BE46-B649-40784B1CFD29}" type="pres">
      <dgm:prSet presAssocID="{25C99BE5-8CFB-7D4F-A013-C1A457C53E8E}" presName="CompostProcess" presStyleCnt="0">
        <dgm:presLayoutVars>
          <dgm:dir/>
          <dgm:resizeHandles val="exact"/>
        </dgm:presLayoutVars>
      </dgm:prSet>
      <dgm:spPr/>
    </dgm:pt>
    <dgm:pt modelId="{1638ECB4-8DEC-764D-BF80-A631EDE41139}" type="pres">
      <dgm:prSet presAssocID="{25C99BE5-8CFB-7D4F-A013-C1A457C53E8E}" presName="arrow" presStyleLbl="bgShp" presStyleIdx="0" presStyleCnt="1" custLinFactNeighborY="-1221"/>
      <dgm:spPr/>
    </dgm:pt>
    <dgm:pt modelId="{BEB6D12F-AC02-2C47-998A-C77DC8B881C1}" type="pres">
      <dgm:prSet presAssocID="{25C99BE5-8CFB-7D4F-A013-C1A457C53E8E}" presName="linearProcess" presStyleCnt="0"/>
      <dgm:spPr/>
    </dgm:pt>
    <dgm:pt modelId="{C1016628-7E27-1140-88DF-909565A26164}" type="pres">
      <dgm:prSet presAssocID="{EC13D115-8AD0-1449-834D-97F88FF1C0DF}" presName="textNode" presStyleLbl="node1" presStyleIdx="0" presStyleCnt="3">
        <dgm:presLayoutVars>
          <dgm:bulletEnabled val="1"/>
        </dgm:presLayoutVars>
      </dgm:prSet>
      <dgm:spPr/>
    </dgm:pt>
    <dgm:pt modelId="{0C3005B8-A0CF-4F4F-9D4C-8FA008583FF0}" type="pres">
      <dgm:prSet presAssocID="{AA4B400C-2635-2140-9F39-FF5AA8444BCF}" presName="sibTrans" presStyleCnt="0"/>
      <dgm:spPr/>
    </dgm:pt>
    <dgm:pt modelId="{A107758A-59EF-E048-8AE8-70CAF664C588}" type="pres">
      <dgm:prSet presAssocID="{C4A7C8CB-08CB-1140-BA65-F289076EBCE3}" presName="textNode" presStyleLbl="node1" presStyleIdx="1" presStyleCnt="3">
        <dgm:presLayoutVars>
          <dgm:bulletEnabled val="1"/>
        </dgm:presLayoutVars>
      </dgm:prSet>
      <dgm:spPr/>
    </dgm:pt>
    <dgm:pt modelId="{18CAC9ED-16B8-EC42-BA30-AF435B37A23D}" type="pres">
      <dgm:prSet presAssocID="{66887C4A-D0F3-484B-9028-A4300BB5BE3E}" presName="sibTrans" presStyleCnt="0"/>
      <dgm:spPr/>
    </dgm:pt>
    <dgm:pt modelId="{902935B3-EB6E-1141-A6C0-CA5229485B55}" type="pres">
      <dgm:prSet presAssocID="{5EAD11EC-FD50-7C45-BBD7-37791213AE5A}" presName="textNode" presStyleLbl="node1" presStyleIdx="2" presStyleCnt="3">
        <dgm:presLayoutVars>
          <dgm:bulletEnabled val="1"/>
        </dgm:presLayoutVars>
      </dgm:prSet>
      <dgm:spPr/>
    </dgm:pt>
  </dgm:ptLst>
  <dgm:cxnLst>
    <dgm:cxn modelId="{481CFD11-F381-6048-8B18-39E56790D08E}" type="presOf" srcId="{25C99BE5-8CFB-7D4F-A013-C1A457C53E8E}" destId="{042A4F2F-E956-BE46-B649-40784B1CFD29}" srcOrd="0" destOrd="0" presId="urn:microsoft.com/office/officeart/2005/8/layout/hProcess9"/>
    <dgm:cxn modelId="{9B5C4526-F8CA-9E4E-B8B0-C66F427A34A3}" type="presOf" srcId="{5EAD11EC-FD50-7C45-BBD7-37791213AE5A}" destId="{902935B3-EB6E-1141-A6C0-CA5229485B55}" srcOrd="0" destOrd="0" presId="urn:microsoft.com/office/officeart/2005/8/layout/hProcess9"/>
    <dgm:cxn modelId="{9F5F1839-0A52-144B-860C-F65240950A1C}" srcId="{25C99BE5-8CFB-7D4F-A013-C1A457C53E8E}" destId="{C4A7C8CB-08CB-1140-BA65-F289076EBCE3}" srcOrd="1" destOrd="0" parTransId="{2E69DDAE-592C-1644-8FF3-5738CC0AF11B}" sibTransId="{66887C4A-D0F3-484B-9028-A4300BB5BE3E}"/>
    <dgm:cxn modelId="{A229ED5D-F657-6F4D-83CA-156FC1F9C740}" type="presOf" srcId="{EC13D115-8AD0-1449-834D-97F88FF1C0DF}" destId="{C1016628-7E27-1140-88DF-909565A26164}" srcOrd="0" destOrd="0" presId="urn:microsoft.com/office/officeart/2005/8/layout/hProcess9"/>
    <dgm:cxn modelId="{6A310C60-EE49-2F4B-AB57-17BACCDA433B}" srcId="{25C99BE5-8CFB-7D4F-A013-C1A457C53E8E}" destId="{EC13D115-8AD0-1449-834D-97F88FF1C0DF}" srcOrd="0" destOrd="0" parTransId="{685686F7-59C8-9141-9554-1ED1CFBD5B23}" sibTransId="{AA4B400C-2635-2140-9F39-FF5AA8444BCF}"/>
    <dgm:cxn modelId="{53DFE26A-D028-8C47-8648-54AD96338C13}" type="presOf" srcId="{C4A7C8CB-08CB-1140-BA65-F289076EBCE3}" destId="{A107758A-59EF-E048-8AE8-70CAF664C588}" srcOrd="0" destOrd="0" presId="urn:microsoft.com/office/officeart/2005/8/layout/hProcess9"/>
    <dgm:cxn modelId="{2F12B2CD-212C-2C41-B7E2-380A705C8CF5}" srcId="{25C99BE5-8CFB-7D4F-A013-C1A457C53E8E}" destId="{5EAD11EC-FD50-7C45-BBD7-37791213AE5A}" srcOrd="2" destOrd="0" parTransId="{73AF12C7-7560-594F-8C6B-B31A11A4A842}" sibTransId="{EEA8A48B-5998-FA46-A160-342E5E4543DC}"/>
    <dgm:cxn modelId="{03EA5F56-B8A0-0241-A64A-D620550C6607}" type="presParOf" srcId="{042A4F2F-E956-BE46-B649-40784B1CFD29}" destId="{1638ECB4-8DEC-764D-BF80-A631EDE41139}" srcOrd="0" destOrd="0" presId="urn:microsoft.com/office/officeart/2005/8/layout/hProcess9"/>
    <dgm:cxn modelId="{D99D944D-3E65-6D4B-9CAE-7C89ADD7BA0F}" type="presParOf" srcId="{042A4F2F-E956-BE46-B649-40784B1CFD29}" destId="{BEB6D12F-AC02-2C47-998A-C77DC8B881C1}" srcOrd="1" destOrd="0" presId="urn:microsoft.com/office/officeart/2005/8/layout/hProcess9"/>
    <dgm:cxn modelId="{DDDEF598-91CA-0E4D-BD24-A44375DAF67D}" type="presParOf" srcId="{BEB6D12F-AC02-2C47-998A-C77DC8B881C1}" destId="{C1016628-7E27-1140-88DF-909565A26164}" srcOrd="0" destOrd="0" presId="urn:microsoft.com/office/officeart/2005/8/layout/hProcess9"/>
    <dgm:cxn modelId="{737C2103-B9CA-1D47-9195-5D31BE40DC92}" type="presParOf" srcId="{BEB6D12F-AC02-2C47-998A-C77DC8B881C1}" destId="{0C3005B8-A0CF-4F4F-9D4C-8FA008583FF0}" srcOrd="1" destOrd="0" presId="urn:microsoft.com/office/officeart/2005/8/layout/hProcess9"/>
    <dgm:cxn modelId="{EEC5902E-7375-754D-BFB7-A190B7F94DA9}" type="presParOf" srcId="{BEB6D12F-AC02-2C47-998A-C77DC8B881C1}" destId="{A107758A-59EF-E048-8AE8-70CAF664C588}" srcOrd="2" destOrd="0" presId="urn:microsoft.com/office/officeart/2005/8/layout/hProcess9"/>
    <dgm:cxn modelId="{5B56AFE9-EC56-604C-A05C-FC43A888D6A7}" type="presParOf" srcId="{BEB6D12F-AC02-2C47-998A-C77DC8B881C1}" destId="{18CAC9ED-16B8-EC42-BA30-AF435B37A23D}" srcOrd="3" destOrd="0" presId="urn:microsoft.com/office/officeart/2005/8/layout/hProcess9"/>
    <dgm:cxn modelId="{491EFC78-B859-EF47-B0BE-732EB1E90A79}" type="presParOf" srcId="{BEB6D12F-AC02-2C47-998A-C77DC8B881C1}" destId="{902935B3-EB6E-1141-A6C0-CA5229485B55}" srcOrd="4"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38ECB4-8DEC-764D-BF80-A631EDE41139}">
      <dsp:nvSpPr>
        <dsp:cNvPr id="0" name=""/>
        <dsp:cNvSpPr/>
      </dsp:nvSpPr>
      <dsp:spPr>
        <a:xfrm>
          <a:off x="721994" y="0"/>
          <a:ext cx="8182610" cy="208068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016628-7E27-1140-88DF-909565A26164}">
      <dsp:nvSpPr>
        <dsp:cNvPr id="0" name=""/>
        <dsp:cNvSpPr/>
      </dsp:nvSpPr>
      <dsp:spPr>
        <a:xfrm>
          <a:off x="5537" y="624204"/>
          <a:ext cx="3089542" cy="83227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Launch Configuration</a:t>
          </a:r>
        </a:p>
      </dsp:txBody>
      <dsp:txXfrm>
        <a:off x="46165" y="664832"/>
        <a:ext cx="3008286" cy="751017"/>
      </dsp:txXfrm>
    </dsp:sp>
    <dsp:sp modelId="{A107758A-59EF-E048-8AE8-70CAF664C588}">
      <dsp:nvSpPr>
        <dsp:cNvPr id="0" name=""/>
        <dsp:cNvSpPr/>
      </dsp:nvSpPr>
      <dsp:spPr>
        <a:xfrm>
          <a:off x="3268528" y="624204"/>
          <a:ext cx="3089542" cy="83227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Auto Scaling Group</a:t>
          </a:r>
        </a:p>
      </dsp:txBody>
      <dsp:txXfrm>
        <a:off x="3309156" y="664832"/>
        <a:ext cx="3008286" cy="751017"/>
      </dsp:txXfrm>
    </dsp:sp>
    <dsp:sp modelId="{902935B3-EB6E-1141-A6C0-CA5229485B55}">
      <dsp:nvSpPr>
        <dsp:cNvPr id="0" name=""/>
        <dsp:cNvSpPr/>
      </dsp:nvSpPr>
      <dsp:spPr>
        <a:xfrm>
          <a:off x="6531519" y="624204"/>
          <a:ext cx="3089542" cy="83227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Auto Scaling Policy</a:t>
          </a:r>
        </a:p>
      </dsp:txBody>
      <dsp:txXfrm>
        <a:off x="6572147" y="664832"/>
        <a:ext cx="3008286" cy="75101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893DF8-D520-BB40-837C-91CE1787B0EB}" type="datetimeFigureOut">
              <a:rPr lang="en-US" smtClean="0"/>
              <a:t>9/30/2019</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98FB97-EEE8-A641-B9BA-ACE8418557CD}" type="slidenum">
              <a:rPr lang="en-US" smtClean="0"/>
              <a:t>‹#›</a:t>
            </a:fld>
            <a:endParaRPr lang="en-US" dirty="0"/>
          </a:p>
        </p:txBody>
      </p:sp>
    </p:spTree>
    <p:extLst>
      <p:ext uri="{BB962C8B-B14F-4D97-AF65-F5344CB8AC3E}">
        <p14:creationId xmlns:p14="http://schemas.microsoft.com/office/powerpoint/2010/main" val="148526969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EFA781-CA11-2141-A5F7-C7B0DDD8E00E}" type="datetimeFigureOut">
              <a:rPr lang="en-US" smtClean="0"/>
              <a:t>9/30/2019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092397-0699-5249-96BB-FDA4CA85BF35}" type="slidenum">
              <a:rPr lang="en-US" smtClean="0"/>
              <a:t>‹#›</a:t>
            </a:fld>
            <a:endParaRPr lang="en-US" dirty="0"/>
          </a:p>
        </p:txBody>
      </p:sp>
    </p:spTree>
    <p:extLst>
      <p:ext uri="{BB962C8B-B14F-4D97-AF65-F5344CB8AC3E}">
        <p14:creationId xmlns:p14="http://schemas.microsoft.com/office/powerpoint/2010/main" val="3569642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ws.amazon.com/elasticloadbalancin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aws.amazon.com/cloudwatch/"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ws.amazon.com/elasticloadbalancing/details/#compar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Welcome to Module 2, Section 5 - AWS Core Services; including Elastic Load Balancing, Amazon CloudWatch, and Auto Scaling. In this module, we will learn how each of these services work both independently and together to help you deploy highly available and optimized workloads on AWS.</a:t>
            </a:r>
          </a:p>
        </p:txBody>
      </p:sp>
    </p:spTree>
    <p:extLst>
      <p:ext uri="{BB962C8B-B14F-4D97-AF65-F5344CB8AC3E}">
        <p14:creationId xmlns:p14="http://schemas.microsoft.com/office/powerpoint/2010/main" val="24361842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There are a number of scenarios in which you would use the </a:t>
            </a:r>
            <a:r>
              <a:rPr lang="en-US" sz="1100" b="1" kern="1200" dirty="0">
                <a:solidFill>
                  <a:schemeClr val="tx1"/>
                </a:solidFill>
                <a:effectLst/>
                <a:latin typeface="+mn-lt"/>
                <a:ea typeface="+mn-ea"/>
                <a:cs typeface="+mn-cs"/>
              </a:rPr>
              <a:t>Application Load Balancer</a:t>
            </a:r>
            <a:r>
              <a:rPr lang="en-US" sz="1100" b="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One is the ability to use containers to host your micro services and route to those applications from a single load balancer.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The Application Load Balancer allows you to route different requests to the same instance, but differ the path based on the port. If you have different containers listening on various ports, you can set up routing rules to distribute traffic to only the desired backend application. </a:t>
            </a:r>
          </a:p>
        </p:txBody>
      </p:sp>
    </p:spTree>
    <p:extLst>
      <p:ext uri="{BB962C8B-B14F-4D97-AF65-F5344CB8AC3E}">
        <p14:creationId xmlns:p14="http://schemas.microsoft.com/office/powerpoint/2010/main" val="9023219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In the use case displayed, we can see how the </a:t>
            </a:r>
            <a:r>
              <a:rPr lang="en-US" sz="1100" b="1" kern="1200" dirty="0">
                <a:solidFill>
                  <a:schemeClr val="tx1"/>
                </a:solidFill>
                <a:effectLst/>
                <a:latin typeface="+mn-lt"/>
                <a:ea typeface="+mn-ea"/>
                <a:cs typeface="+mn-cs"/>
              </a:rPr>
              <a:t>Application Load Balancer </a:t>
            </a:r>
            <a:r>
              <a:rPr lang="en-US" sz="1100" kern="1200" dirty="0">
                <a:solidFill>
                  <a:schemeClr val="tx1"/>
                </a:solidFill>
                <a:effectLst/>
                <a:latin typeface="+mn-lt"/>
                <a:ea typeface="+mn-ea"/>
                <a:cs typeface="+mn-cs"/>
              </a:rPr>
              <a:t>routes and organizes backend targets. When configuring the listeners for the load balancer, you create </a:t>
            </a:r>
            <a:r>
              <a:rPr lang="en-US" sz="1100" b="1" i="0" kern="1200" dirty="0">
                <a:solidFill>
                  <a:schemeClr val="tx1"/>
                </a:solidFill>
                <a:effectLst/>
                <a:latin typeface="+mn-lt"/>
                <a:ea typeface="+mn-ea"/>
                <a:cs typeface="+mn-cs"/>
              </a:rPr>
              <a:t>rules</a:t>
            </a:r>
            <a:r>
              <a:rPr lang="en-US" sz="1100" kern="1200" dirty="0">
                <a:solidFill>
                  <a:schemeClr val="tx1"/>
                </a:solidFill>
                <a:effectLst/>
                <a:latin typeface="+mn-lt"/>
                <a:ea typeface="+mn-ea"/>
                <a:cs typeface="+mn-cs"/>
              </a:rPr>
              <a:t> in order to direct how the requests received by the load balancer will be routed to the backend targets.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To register those targets to the load balancer and configure the health check the load balancer will use for the targets, you create target groups. As we see here, targets can also be members of multiple target groups. </a:t>
            </a:r>
          </a:p>
        </p:txBody>
      </p:sp>
    </p:spTree>
    <p:extLst>
      <p:ext uri="{BB962C8B-B14F-4D97-AF65-F5344CB8AC3E}">
        <p14:creationId xmlns:p14="http://schemas.microsoft.com/office/powerpoint/2010/main" val="2433650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baseline="0" dirty="0">
                <a:solidFill>
                  <a:schemeClr val="tx1"/>
                </a:solidFill>
                <a:latin typeface="+mn-lt"/>
                <a:ea typeface="+mn-ea"/>
                <a:cs typeface="+mn-cs"/>
              </a:rPr>
              <a:t>Network Load Balancers are optimized to handle sudden and volatile traffic patterns while using a single static IP address per Availability Zone.</a:t>
            </a:r>
          </a:p>
          <a:p>
            <a:endParaRPr lang="en-US" sz="1100" b="0" i="0" u="none" strike="noStrike" kern="1200" baseline="0" dirty="0">
              <a:solidFill>
                <a:schemeClr val="tx1"/>
              </a:solidFill>
              <a:latin typeface="+mn-lt"/>
              <a:ea typeface="+mn-ea"/>
              <a:cs typeface="+mn-cs"/>
            </a:endParaRPr>
          </a:p>
          <a:p>
            <a:r>
              <a:rPr lang="en-US" sz="1100" b="0" i="0" u="none" strike="noStrike" kern="1200" baseline="0" dirty="0">
                <a:solidFill>
                  <a:schemeClr val="tx1"/>
                </a:solidFill>
                <a:latin typeface="+mn-lt"/>
                <a:ea typeface="+mn-ea"/>
                <a:cs typeface="+mn-cs"/>
              </a:rPr>
              <a:t>Since it handles millions of requests per second while maintaining ultra-low latencies, it is ideal for the applications that require extreme performance. </a:t>
            </a:r>
          </a:p>
        </p:txBody>
      </p:sp>
    </p:spTree>
    <p:extLst>
      <p:ext uri="{BB962C8B-B14F-4D97-AF65-F5344CB8AC3E}">
        <p14:creationId xmlns:p14="http://schemas.microsoft.com/office/powerpoint/2010/main" val="3295248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ELB provides many metrics by default. These metrics allow you to see </a:t>
            </a:r>
            <a:r>
              <a:rPr lang="en-US" sz="1100" b="1" dirty="0"/>
              <a:t>Hypertext Transfer Protocol (</a:t>
            </a:r>
            <a:r>
              <a:rPr lang="en-US" sz="1100" b="1" i="0" dirty="0"/>
              <a:t>HTTP)</a:t>
            </a:r>
            <a:r>
              <a:rPr lang="en-US" sz="1100" b="1" i="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responses, the number of healthy and unhealthy hosts behind the load balancer, and you can filter these metrics based on the Availability Zone of the backend instances or based on the load balancer that you are using.</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For health checks, the load balancer allows you to see the number of healthy and unhealthy Amazon EC2 hosts behind the load balancer. This is accomplished with a simple attempted connection request to the Amazon EC2 instance. </a:t>
            </a:r>
            <a:r>
              <a:rPr lang="en-US" sz="1100" b="0" i="0" kern="1200" dirty="0">
                <a:solidFill>
                  <a:schemeClr val="tx1"/>
                </a:solidFill>
                <a:effectLst/>
                <a:latin typeface="+mn-lt"/>
                <a:ea typeface="+mn-ea"/>
                <a:cs typeface="+mn-cs"/>
              </a:rPr>
              <a:t>To discover the availability of your Amazon EC2 instances, a load balancer periodically sends pings, attempts connections, or sends requests to test the Amazon EC2 instances. These tests are called </a:t>
            </a:r>
            <a:r>
              <a:rPr lang="en-US" sz="1100" b="1" i="0" kern="1200" dirty="0">
                <a:solidFill>
                  <a:schemeClr val="tx1"/>
                </a:solidFill>
                <a:effectLst/>
                <a:latin typeface="+mn-lt"/>
                <a:ea typeface="+mn-ea"/>
                <a:cs typeface="+mn-cs"/>
              </a:rPr>
              <a:t>health checks</a:t>
            </a:r>
            <a:r>
              <a:rPr lang="en-US" sz="1100" b="0" i="0" kern="1200" dirty="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8268321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In summary, load balancers are used to distribute traffic load. </a:t>
            </a:r>
            <a:r>
              <a:rPr lang="en-US" sz="1100" b="0" i="0" kern="1200" dirty="0">
                <a:solidFill>
                  <a:schemeClr val="tx1"/>
                </a:solidFill>
                <a:effectLst/>
                <a:latin typeface="+mn-lt"/>
                <a:ea typeface="+mn-ea"/>
                <a:cs typeface="+mn-cs"/>
              </a:rPr>
              <a:t> Load balancers are used to increase capacity (concurrent users) and reliability of applications.</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There are three Elastic Load Balancing products including: Application Load Balancer, Network Load Balancer, and Classic Load Balancer.</a:t>
            </a:r>
          </a:p>
          <a:p>
            <a:endParaRPr lang="en-US" sz="1100" b="0" i="0" kern="1200" dirty="0">
              <a:solidFill>
                <a:schemeClr val="tx1"/>
              </a:solidFill>
              <a:effectLst/>
              <a:latin typeface="+mn-lt"/>
              <a:ea typeface="+mn-ea"/>
              <a:cs typeface="+mn-cs"/>
            </a:endParaRPr>
          </a:p>
          <a:p>
            <a:pPr marL="228600" indent="-228600">
              <a:buFont typeface="+mj-lt"/>
              <a:buAutoNum type="arabicPeriod"/>
            </a:pPr>
            <a:r>
              <a:rPr lang="en-US" sz="1100" b="1" i="0" kern="1200" dirty="0">
                <a:solidFill>
                  <a:schemeClr val="tx1"/>
                </a:solidFill>
                <a:effectLst/>
                <a:latin typeface="+mn-lt"/>
                <a:ea typeface="+mn-ea"/>
                <a:cs typeface="+mn-cs"/>
              </a:rPr>
              <a:t>Application Load Balancer </a:t>
            </a:r>
            <a:r>
              <a:rPr lang="en-US" sz="1100" b="0" i="0" kern="1200" dirty="0">
                <a:solidFill>
                  <a:schemeClr val="tx1"/>
                </a:solidFill>
                <a:effectLst/>
                <a:latin typeface="+mn-lt"/>
                <a:ea typeface="+mn-ea"/>
                <a:cs typeface="+mn-cs"/>
              </a:rPr>
              <a:t>is best suited for load balancing of HTTP and HTTPS traffic and provides advanced request routing targeted at the delivery of modern application architectures, including micro services and containers.</a:t>
            </a:r>
          </a:p>
          <a:p>
            <a:pPr marL="228600" indent="-228600">
              <a:buFont typeface="+mj-lt"/>
              <a:buAutoNum type="arabicPeriod"/>
            </a:pPr>
            <a:endParaRPr lang="en-US" sz="1100" b="0" i="0" kern="1200" dirty="0">
              <a:solidFill>
                <a:schemeClr val="tx1"/>
              </a:solidFill>
              <a:effectLst/>
              <a:latin typeface="+mn-lt"/>
              <a:ea typeface="+mn-ea"/>
              <a:cs typeface="+mn-cs"/>
            </a:endParaRPr>
          </a:p>
          <a:p>
            <a:pPr marL="228600" indent="-228600">
              <a:buFont typeface="+mj-lt"/>
              <a:buAutoNum type="arabicPeriod"/>
            </a:pPr>
            <a:r>
              <a:rPr lang="en-US" sz="1100" b="1" i="0" kern="1200" dirty="0">
                <a:solidFill>
                  <a:schemeClr val="tx1"/>
                </a:solidFill>
                <a:effectLst/>
                <a:latin typeface="+mn-lt"/>
                <a:ea typeface="+mn-ea"/>
                <a:cs typeface="+mn-cs"/>
              </a:rPr>
              <a:t>Network Load Balancer </a:t>
            </a:r>
            <a:r>
              <a:rPr lang="en-US" sz="1100" b="0" i="0" kern="1200" dirty="0">
                <a:solidFill>
                  <a:schemeClr val="tx1"/>
                </a:solidFill>
                <a:effectLst/>
                <a:latin typeface="+mn-lt"/>
                <a:ea typeface="+mn-ea"/>
                <a:cs typeface="+mn-cs"/>
              </a:rPr>
              <a:t>is best suited for load balancing of TCP traffic where extreme performance is required.</a:t>
            </a:r>
          </a:p>
          <a:p>
            <a:pPr marL="228600" indent="-228600">
              <a:buFont typeface="+mj-lt"/>
              <a:buAutoNum type="arabicPeriod"/>
            </a:pPr>
            <a:endParaRPr lang="en-US" sz="1100" b="0" i="0" kern="1200" dirty="0">
              <a:solidFill>
                <a:schemeClr val="tx1"/>
              </a:solidFill>
              <a:effectLst/>
              <a:latin typeface="+mn-lt"/>
              <a:ea typeface="+mn-ea"/>
              <a:cs typeface="+mn-cs"/>
            </a:endParaRPr>
          </a:p>
          <a:p>
            <a:pPr marL="228600" indent="-228600">
              <a:buFont typeface="+mj-lt"/>
              <a:buAutoNum type="arabicPeriod"/>
            </a:pPr>
            <a:r>
              <a:rPr lang="en-US" sz="1100" b="1" i="0" kern="1200" dirty="0">
                <a:solidFill>
                  <a:schemeClr val="tx1"/>
                </a:solidFill>
                <a:effectLst/>
                <a:latin typeface="+mn-lt"/>
                <a:ea typeface="+mn-ea"/>
                <a:cs typeface="+mn-cs"/>
              </a:rPr>
              <a:t>Classic Load Balancer</a:t>
            </a:r>
            <a:r>
              <a:rPr lang="en-US" sz="1100" b="0" i="0" kern="1200" dirty="0">
                <a:solidFill>
                  <a:schemeClr val="tx1"/>
                </a:solidFill>
                <a:effectLst/>
                <a:latin typeface="+mn-lt"/>
                <a:ea typeface="+mn-ea"/>
                <a:cs typeface="+mn-cs"/>
              </a:rPr>
              <a:t> provides basic load balancing across multiple Amazon EC2 instances and operates at both the request level and connection level.</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You can use the monitoring tools offered by ELB to evaluate the health of your implementation. </a:t>
            </a:r>
          </a:p>
          <a:p>
            <a:endParaRPr lang="en-US" sz="1100" dirty="0"/>
          </a:p>
          <a:p>
            <a:r>
              <a:rPr lang="en-US" sz="1100" b="0" i="0" kern="1200" dirty="0">
                <a:solidFill>
                  <a:schemeClr val="tx1"/>
                </a:solidFill>
                <a:effectLst/>
                <a:latin typeface="+mn-lt"/>
                <a:ea typeface="+mn-ea"/>
                <a:cs typeface="+mn-cs"/>
              </a:rPr>
              <a:t>To  learn more about ELB select the link. </a:t>
            </a:r>
            <a:r>
              <a:rPr lang="en-US" sz="1100" b="0" i="0" kern="1200" dirty="0">
                <a:solidFill>
                  <a:schemeClr val="tx1"/>
                </a:solidFill>
                <a:effectLst/>
                <a:latin typeface="+mn-lt"/>
                <a:ea typeface="+mn-ea"/>
                <a:cs typeface="+mn-cs"/>
                <a:hlinkClick r:id="rId3"/>
              </a:rPr>
              <a:t>https://aws.amazon.com/elasticloadbalancing/</a:t>
            </a:r>
            <a:r>
              <a:rPr lang="en-US" sz="1100" b="0" i="0" kern="1200" dirty="0">
                <a:solidFill>
                  <a:schemeClr val="tx1"/>
                </a:solidFill>
                <a:effectLst/>
                <a:latin typeface="+mn-lt"/>
                <a:ea typeface="+mn-ea"/>
                <a:cs typeface="+mn-cs"/>
              </a:rPr>
              <a:t>. </a:t>
            </a:r>
          </a:p>
        </p:txBody>
      </p:sp>
    </p:spTree>
    <p:extLst>
      <p:ext uri="{BB962C8B-B14F-4D97-AF65-F5344CB8AC3E}">
        <p14:creationId xmlns:p14="http://schemas.microsoft.com/office/powerpoint/2010/main" val="12398211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Part 2: Amazon CloudWatch. </a:t>
            </a:r>
          </a:p>
          <a:p>
            <a:endParaRPr lang="en-US" sz="1100" dirty="0"/>
          </a:p>
          <a:p>
            <a:r>
              <a:rPr lang="en-US" sz="1100" dirty="0"/>
              <a:t>Before we get into the details of scaling, let’s review a tool that helps you leverage resources efficiently by providing insight into your resources.</a:t>
            </a:r>
          </a:p>
        </p:txBody>
      </p:sp>
    </p:spTree>
    <p:extLst>
      <p:ext uri="{BB962C8B-B14F-4D97-AF65-F5344CB8AC3E}">
        <p14:creationId xmlns:p14="http://schemas.microsoft.com/office/powerpoint/2010/main" val="37951214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How do you capture this information? Without any kind of instrumentation, you really are flying blind. To leverage resources efficiently, you need insight into your resources. </a:t>
            </a:r>
          </a:p>
          <a:p>
            <a:endParaRPr lang="en-US" sz="1100" dirty="0"/>
          </a:p>
          <a:p>
            <a:r>
              <a:rPr lang="en-US" sz="1100" dirty="0"/>
              <a:t>You need to understand:</a:t>
            </a:r>
          </a:p>
          <a:p>
            <a:pPr marL="171450" indent="-171450">
              <a:buFont typeface="Arial" panose="020B0604020202020204" pitchFamily="34" charset="0"/>
              <a:buChar char="•"/>
            </a:pPr>
            <a:r>
              <a:rPr lang="en-US" sz="1100" dirty="0"/>
              <a:t>How do I know when I should launch more Amazon EC2 instances?</a:t>
            </a:r>
          </a:p>
          <a:p>
            <a:pPr marL="171450" indent="-171450">
              <a:buFont typeface="Arial" panose="020B0604020202020204" pitchFamily="34" charset="0"/>
              <a:buChar char="•"/>
            </a:pPr>
            <a:r>
              <a:rPr lang="en-US" sz="1100" dirty="0"/>
              <a:t>Is my application’s performance or availability being affected by a lack of sufficient capacity?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How much of my infrastructure is actually being used?</a:t>
            </a:r>
          </a:p>
          <a:p>
            <a:pPr marL="171450" indent="-171450">
              <a:buFont typeface="Arial" panose="020B0604020202020204" pitchFamily="34" charset="0"/>
              <a:buChar char="•"/>
            </a:pPr>
            <a:endParaRPr lang="en-US" sz="1100" dirty="0"/>
          </a:p>
          <a:p>
            <a:endParaRPr lang="en-US" sz="1100" b="0" i="0" kern="1200" dirty="0">
              <a:solidFill>
                <a:schemeClr val="tx1"/>
              </a:solidFill>
              <a:effectLst/>
            </a:endParaRPr>
          </a:p>
        </p:txBody>
      </p:sp>
    </p:spTree>
    <p:extLst>
      <p:ext uri="{BB962C8B-B14F-4D97-AF65-F5344CB8AC3E}">
        <p14:creationId xmlns:p14="http://schemas.microsoft.com/office/powerpoint/2010/main" val="5332028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You can capture this information with Amazon CloudWatch.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When you run your applications on Amazon EC2 instances, it is critical to monitor the performance of your workload using Amazon CloudWatch. While monitoring workload performance, you should ask yourself two critical questions: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100" kern="1200" dirty="0">
                <a:solidFill>
                  <a:schemeClr val="tx1"/>
                </a:solidFill>
                <a:effectLst/>
                <a:latin typeface="+mn-lt"/>
                <a:ea typeface="+mn-ea"/>
                <a:cs typeface="+mn-cs"/>
              </a:rPr>
              <a:t>How can I ensure that my workload has enough Amazon EC2 resources to meet fluctuating performance requirements? </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100" kern="1200" dirty="0">
                <a:solidFill>
                  <a:schemeClr val="tx1"/>
                </a:solidFill>
                <a:effectLst/>
                <a:latin typeface="+mn-lt"/>
                <a:ea typeface="+mn-ea"/>
                <a:cs typeface="+mn-cs"/>
              </a:rPr>
              <a:t>How can I automate Amazon EC2 resource provisioning to occur on-demand?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CloudWatch helps with performance monitoring, but by itself will not add or remove Amazon EC2 instances. This is where Auto Scaling comes into the picture.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With</a:t>
            </a:r>
            <a:r>
              <a:rPr lang="en-US" sz="1100" kern="1200" baseline="0" dirty="0">
                <a:solidFill>
                  <a:schemeClr val="tx1"/>
                </a:solidFill>
                <a:effectLst/>
                <a:latin typeface="+mn-lt"/>
                <a:ea typeface="+mn-ea"/>
                <a:cs typeface="+mn-cs"/>
              </a:rPr>
              <a:t> Amazon EC2 Auto Scaling, you can maintain the health and availability of your fleet, also dynamically scale your Amazon EC2 instances to meet demands during spikes and lulls.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98224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52450" y="4400550"/>
            <a:ext cx="5753100" cy="360045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The primary function of Amazon CloudWatch is to enable you to track and monitor the performance and health of your resources and applications. You can also use CloudWatch to collect and monitor log files from Amazon EC2 instances, AWS CloudTrail, Amazon Route 53, and other 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Amazon CloudWatch is a distributed statistics gathering system. It collects and tracks your metrics from your applications. You also have the ability to create and use your own custom metrics and get notified when an alarm goes off.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a:p>
            <a:r>
              <a:rPr lang="en-US" sz="1100" dirty="0"/>
              <a:t>CloudWatch has two different monitoring options:</a:t>
            </a:r>
          </a:p>
          <a:p>
            <a:pPr marL="171450" indent="-171450">
              <a:buFont typeface="Arial" panose="020B0604020202020204" pitchFamily="34" charset="0"/>
              <a:buChar char="•"/>
            </a:pPr>
            <a:endParaRPr lang="en-US" sz="1100" b="1" dirty="0"/>
          </a:p>
          <a:p>
            <a:pPr marL="171450" indent="-171450">
              <a:buFont typeface="Arial" panose="020B0604020202020204" pitchFamily="34" charset="0"/>
              <a:buChar char="•"/>
            </a:pPr>
            <a:r>
              <a:rPr lang="en-US" sz="1100" b="1" dirty="0"/>
              <a:t>Basic Monitoring</a:t>
            </a:r>
            <a:r>
              <a:rPr lang="en-US" sz="1100" dirty="0"/>
              <a:t> </a:t>
            </a:r>
            <a:r>
              <a:rPr lang="en-US" sz="1100" b="1" dirty="0"/>
              <a:t>for Amazon EC2 instances</a:t>
            </a:r>
            <a:r>
              <a:rPr lang="en-US" sz="1100" dirty="0"/>
              <a:t>: Seven pre-selected metrics at five-minute frequency and three status check metrics at one-minute frequency, for no additional charge.</a:t>
            </a:r>
          </a:p>
          <a:p>
            <a:pPr marL="171450" indent="-171450">
              <a:buFont typeface="Arial" panose="020B0604020202020204" pitchFamily="34" charset="0"/>
              <a:buChar char="•"/>
            </a:pPr>
            <a:endParaRPr lang="en-US" sz="1100" b="1" dirty="0"/>
          </a:p>
          <a:p>
            <a:pPr marL="171450" indent="-171450">
              <a:buFont typeface="Arial" panose="020B0604020202020204" pitchFamily="34" charset="0"/>
              <a:buChar char="•"/>
            </a:pPr>
            <a:r>
              <a:rPr lang="en-US" sz="1100" b="1" dirty="0"/>
              <a:t>Detailed Monitoring for Amazon EC2 instances</a:t>
            </a:r>
            <a:r>
              <a:rPr lang="en-US" sz="1100" dirty="0"/>
              <a:t>: All metrics available to Basic Monitoring at one-minute frequency, for an additional charge. Instances with Detailed Monitoring enabled allows data aggregation by Amazon EC2 AMI ID and instance type.</a:t>
            </a:r>
          </a:p>
          <a:p>
            <a:pPr marL="171450" indent="-171450">
              <a:buFont typeface="Arial" panose="020B0604020202020204" pitchFamily="34" charset="0"/>
              <a:buChar char="•"/>
            </a:pPr>
            <a:endParaRPr lang="en-US" sz="1100" dirty="0"/>
          </a:p>
          <a:p>
            <a:r>
              <a:rPr lang="en-US" sz="1100" dirty="0"/>
              <a:t>CloudWatch retains metrics for 15 months, free of charge. CloudWatch Metrics supports the following three retention schedules:</a:t>
            </a:r>
          </a:p>
          <a:p>
            <a:pPr marL="171450" indent="-171450">
              <a:buFont typeface="Arial" panose="020B0604020202020204" pitchFamily="34" charset="0"/>
              <a:buChar char="•"/>
            </a:pPr>
            <a:r>
              <a:rPr lang="en-US" sz="1100" dirty="0"/>
              <a:t>1 minute datapoints are available for 15 days</a:t>
            </a:r>
          </a:p>
          <a:p>
            <a:pPr marL="171450" indent="-171450">
              <a:buFont typeface="Arial" panose="020B0604020202020204" pitchFamily="34" charset="0"/>
              <a:buChar char="•"/>
            </a:pPr>
            <a:r>
              <a:rPr lang="en-US" sz="1100" dirty="0"/>
              <a:t>5 minute datapoints are available for 63 days</a:t>
            </a:r>
          </a:p>
          <a:p>
            <a:pPr marL="171450" indent="-171450">
              <a:buFont typeface="Arial" panose="020B0604020202020204" pitchFamily="34" charset="0"/>
              <a:buChar char="•"/>
            </a:pPr>
            <a:r>
              <a:rPr lang="en-US" sz="1100" dirty="0"/>
              <a:t>1 hour datapoints are available for 455 days</a:t>
            </a:r>
          </a:p>
          <a:p>
            <a:pPr marL="171450" indent="-171450">
              <a:buFont typeface="Arial" panose="020B0604020202020204" pitchFamily="34" charset="0"/>
              <a:buChar char="•"/>
            </a:pPr>
            <a:endParaRPr lang="en-US" sz="1100" dirty="0"/>
          </a:p>
          <a:p>
            <a:r>
              <a:rPr lang="en-US" sz="1100" dirty="0"/>
              <a:t>Learn more about CloudWatch by selecting the link.</a:t>
            </a:r>
          </a:p>
          <a:p>
            <a:r>
              <a:rPr lang="en-US" sz="1100" dirty="0">
                <a:hlinkClick r:id="rId3"/>
              </a:rPr>
              <a:t>https://aws.amazon.com/cloudwatch/</a:t>
            </a:r>
            <a:r>
              <a:rPr lang="en-US" sz="1100" dirty="0"/>
              <a:t>. </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3501514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638800" cy="3600450"/>
          </a:xfrm>
        </p:spPr>
        <p:txBody>
          <a:bodyPr/>
          <a:lstStyle/>
          <a:p>
            <a:r>
              <a:rPr lang="en-US" sz="1100" dirty="0"/>
              <a:t>CloudWatch consists of three primary components: </a:t>
            </a:r>
            <a:r>
              <a:rPr lang="en-US" sz="1100" b="0" dirty="0"/>
              <a:t>metrics, alarms, and events</a:t>
            </a:r>
            <a:r>
              <a:rPr lang="en-US" sz="1100" dirty="0"/>
              <a:t>.</a:t>
            </a:r>
          </a:p>
          <a:p>
            <a:endParaRPr lang="en-US" sz="1100" dirty="0"/>
          </a:p>
          <a:p>
            <a:r>
              <a:rPr lang="en-US" sz="1100" dirty="0"/>
              <a:t>A CloudWatch </a:t>
            </a:r>
            <a:r>
              <a:rPr lang="en-US" sz="1100" b="1" dirty="0"/>
              <a:t>metric</a:t>
            </a:r>
            <a:r>
              <a:rPr lang="en-US" sz="1100" dirty="0"/>
              <a:t> is a specific data point from one of the resources or applications that you are </a:t>
            </a:r>
            <a:r>
              <a:rPr lang="en-US" sz="1100" b="1" dirty="0"/>
              <a:t>monitoring</a:t>
            </a:r>
            <a:r>
              <a:rPr lang="en-US" sz="1100" dirty="0"/>
              <a:t>. Many AWS resources submit metrics to CloudWatch automatically as part of the service. You can also capture your own metrics.</a:t>
            </a:r>
          </a:p>
          <a:p>
            <a:endParaRPr lang="en-US" sz="1100" dirty="0"/>
          </a:p>
          <a:p>
            <a:r>
              <a:rPr lang="en-US" sz="1100" dirty="0"/>
              <a:t>A CloudWatch </a:t>
            </a:r>
            <a:r>
              <a:rPr lang="en-US" sz="1100" b="1" dirty="0"/>
              <a:t>alarm</a:t>
            </a:r>
            <a:r>
              <a:rPr lang="en-US" sz="1100" dirty="0"/>
              <a:t> sends out a notification message when a </a:t>
            </a:r>
            <a:r>
              <a:rPr lang="en-US" sz="1100" b="1" dirty="0"/>
              <a:t>tracked metric </a:t>
            </a:r>
            <a:r>
              <a:rPr lang="en-US" sz="1100" dirty="0"/>
              <a:t>reaches a specified value for a specified period of time. The notification can be sent to an Amazon SMS topic which then push it to a mobile device or send an email or notify an auto scaling policy to take action.</a:t>
            </a:r>
          </a:p>
          <a:p>
            <a:endParaRPr lang="en-US" sz="1100" dirty="0"/>
          </a:p>
          <a:p>
            <a:r>
              <a:rPr lang="en-US" sz="1100" dirty="0"/>
              <a:t>A CloudWatch </a:t>
            </a:r>
            <a:r>
              <a:rPr lang="en-US" sz="1100" b="1" dirty="0"/>
              <a:t>event</a:t>
            </a:r>
            <a:r>
              <a:rPr lang="en-US" sz="1100" dirty="0"/>
              <a:t> can monitor AWS resources and deliver a near </a:t>
            </a:r>
            <a:r>
              <a:rPr lang="en-US" sz="1100" b="1" dirty="0"/>
              <a:t>real-time stream of events </a:t>
            </a:r>
            <a:r>
              <a:rPr lang="en-US" sz="1100" dirty="0"/>
              <a:t>that describe the changes in resources. That stream of resource changes can be sent to other AWS resources.</a:t>
            </a:r>
          </a:p>
        </p:txBody>
      </p:sp>
    </p:spTree>
    <p:extLst>
      <p:ext uri="{BB962C8B-B14F-4D97-AF65-F5344CB8AC3E}">
        <p14:creationId xmlns:p14="http://schemas.microsoft.com/office/powerpoint/2010/main" val="3842004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In this module we will review Elastic Load Balancing (ELB), Amazon CloudWatch and Auto Scaling, to build robust and highly available architectures.</a:t>
            </a:r>
          </a:p>
        </p:txBody>
      </p:sp>
    </p:spTree>
    <p:extLst>
      <p:ext uri="{BB962C8B-B14F-4D97-AF65-F5344CB8AC3E}">
        <p14:creationId xmlns:p14="http://schemas.microsoft.com/office/powerpoint/2010/main" val="6831072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Displayed are some examples of CloudWatch alarms. Take a moment to review each one.</a:t>
            </a:r>
          </a:p>
        </p:txBody>
      </p:sp>
    </p:spTree>
    <p:extLst>
      <p:ext uri="{BB962C8B-B14F-4D97-AF65-F5344CB8AC3E}">
        <p14:creationId xmlns:p14="http://schemas.microsoft.com/office/powerpoint/2010/main" val="17957182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There are a number of actions that you can choose to take based on the CloudWatch alarms. </a:t>
            </a:r>
          </a:p>
          <a:p>
            <a:endParaRPr lang="en-US" sz="1100" dirty="0"/>
          </a:p>
          <a:p>
            <a:r>
              <a:rPr lang="en-US" sz="1100" dirty="0"/>
              <a:t>One of those actions is to automatically scale. Let’s learn what automatic scaling is and how it works.</a:t>
            </a:r>
          </a:p>
        </p:txBody>
      </p:sp>
    </p:spTree>
    <p:extLst>
      <p:ext uri="{BB962C8B-B14F-4D97-AF65-F5344CB8AC3E}">
        <p14:creationId xmlns:p14="http://schemas.microsoft.com/office/powerpoint/2010/main" val="40931136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summary, Amazon CloudWatch tracks and monitors the performance and health of your resources and applications.</a:t>
            </a:r>
          </a:p>
          <a:p>
            <a:endParaRPr lang="en-US" sz="1100" dirty="0"/>
          </a:p>
          <a:p>
            <a:r>
              <a:rPr lang="en-US" sz="1100" dirty="0"/>
              <a:t>It enables you to:</a:t>
            </a:r>
          </a:p>
          <a:p>
            <a:pPr marL="171450" lvl="0" indent="-171450">
              <a:buFont typeface="Arial" panose="020B0604020202020204" pitchFamily="34" charset="0"/>
              <a:buChar char="•"/>
            </a:pPr>
            <a:r>
              <a:rPr lang="en-US" sz="1100" dirty="0"/>
              <a:t>Track resource and application performance</a:t>
            </a:r>
          </a:p>
          <a:p>
            <a:pPr marL="171450" lvl="0" indent="-171450">
              <a:buFont typeface="Arial" panose="020B0604020202020204" pitchFamily="34" charset="0"/>
              <a:buChar char="•"/>
            </a:pPr>
            <a:r>
              <a:rPr lang="en-US" sz="1100" dirty="0"/>
              <a:t>Collect and monitor log files</a:t>
            </a:r>
          </a:p>
          <a:p>
            <a:pPr marL="171450" lvl="0" indent="-171450">
              <a:buFont typeface="Arial" panose="020B0604020202020204" pitchFamily="34" charset="0"/>
              <a:buChar char="•"/>
            </a:pPr>
            <a:r>
              <a:rPr lang="en-US" sz="1100" dirty="0"/>
              <a:t>Get notified when an alarm goes off</a:t>
            </a:r>
          </a:p>
          <a:p>
            <a:r>
              <a:rPr lang="en-US" sz="1100" dirty="0"/>
              <a:t> </a:t>
            </a:r>
          </a:p>
          <a:p>
            <a:r>
              <a:rPr lang="en-US" sz="1100" dirty="0"/>
              <a:t>CloudWatch consists of three primary components: metrics, alarms, and events.</a:t>
            </a:r>
          </a:p>
          <a:p>
            <a:endParaRPr lang="en-US"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4656201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Part 3: Scaling. </a:t>
            </a:r>
          </a:p>
          <a:p>
            <a:endParaRPr lang="en-US" sz="1100" dirty="0"/>
          </a:p>
          <a:p>
            <a:r>
              <a:rPr lang="en-US" sz="1100" dirty="0"/>
              <a:t>So, what exactly is scaling and why is it important? Let’s find out! </a:t>
            </a:r>
          </a:p>
        </p:txBody>
      </p:sp>
    </p:spTree>
    <p:extLst>
      <p:ext uri="{BB962C8B-B14F-4D97-AF65-F5344CB8AC3E}">
        <p14:creationId xmlns:p14="http://schemas.microsoft.com/office/powerpoint/2010/main" val="31022890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Scaling provides a simple, powerful user interface that lets you build scaling plans for resources including:</a:t>
            </a:r>
          </a:p>
          <a:p>
            <a:pPr marL="171450" lvl="0" indent="-171450">
              <a:buFont typeface="Arial" panose="020B0604020202020204" pitchFamily="34" charset="0"/>
              <a:buChar char="•"/>
            </a:pPr>
            <a:r>
              <a:rPr lang="en-US" sz="1100" dirty="0"/>
              <a:t>Amazon EC2 instances and Spot Fleets</a:t>
            </a:r>
          </a:p>
          <a:p>
            <a:pPr marL="171450" lvl="0" indent="-171450">
              <a:buFont typeface="Arial" panose="020B0604020202020204" pitchFamily="34" charset="0"/>
              <a:buChar char="•"/>
            </a:pPr>
            <a:r>
              <a:rPr lang="en-US" sz="1100" dirty="0"/>
              <a:t>Amazon DynamoDB tables </a:t>
            </a:r>
          </a:p>
          <a:p>
            <a:pPr marL="171450" lvl="0" indent="-171450">
              <a:buFont typeface="Arial" panose="020B0604020202020204" pitchFamily="34" charset="0"/>
              <a:buChar char="•"/>
            </a:pPr>
            <a:r>
              <a:rPr lang="en-US" sz="1100" dirty="0"/>
              <a:t>Amazon DynamoDB tables and indexes</a:t>
            </a:r>
          </a:p>
          <a:p>
            <a:pPr marL="171450" lvl="0" indent="-171450">
              <a:buFont typeface="Arial" panose="020B0604020202020204" pitchFamily="34" charset="0"/>
              <a:buChar char="•"/>
            </a:pPr>
            <a:r>
              <a:rPr lang="en-US" sz="1100" dirty="0"/>
              <a:t>Amazon Aurora Replicas</a:t>
            </a:r>
          </a:p>
          <a:p>
            <a:endParaRPr lang="en-US" sz="1100" dirty="0"/>
          </a:p>
          <a:p>
            <a:r>
              <a:rPr lang="en-US" sz="1100" dirty="0"/>
              <a:t>Scaling can be used with a number of AWS resources. With Amazon EC2, Auto Scaling helps you to verify that you have the correct number of Amazon EC2 instances available to handle the load for your application. </a:t>
            </a:r>
          </a:p>
          <a:p>
            <a:endParaRPr lang="en-US" sz="1100" dirty="0"/>
          </a:p>
          <a:p>
            <a:r>
              <a:rPr lang="en-US" sz="1100" dirty="0"/>
              <a:t>Using Auto Scaling removes the guesswork of how many resources you need at a point in time to meet your workload requirements. </a:t>
            </a:r>
          </a:p>
        </p:txBody>
      </p:sp>
    </p:spTree>
    <p:extLst>
      <p:ext uri="{BB962C8B-B14F-4D97-AF65-F5344CB8AC3E}">
        <p14:creationId xmlns:p14="http://schemas.microsoft.com/office/powerpoint/2010/main" val="35869756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So what exactly do we mean by </a:t>
            </a:r>
            <a:r>
              <a:rPr lang="en-US" sz="1100" b="1" i="0" kern="1200" dirty="0">
                <a:solidFill>
                  <a:schemeClr val="tx1"/>
                </a:solidFill>
                <a:effectLst/>
                <a:latin typeface="+mn-lt"/>
                <a:ea typeface="+mn-ea"/>
                <a:cs typeface="+mn-cs"/>
              </a:rPr>
              <a:t>scaling</a:t>
            </a:r>
            <a:r>
              <a:rPr lang="en-US" sz="1100" kern="1200" dirty="0">
                <a:solidFill>
                  <a:schemeClr val="tx1"/>
                </a:solidFill>
                <a:effectLst/>
                <a:latin typeface="+mn-lt"/>
                <a:ea typeface="+mn-ea"/>
                <a:cs typeface="+mn-cs"/>
              </a:rPr>
              <a:t>? The first thing we have to do is define the concepts of scaling out and scaling in. If </a:t>
            </a:r>
            <a:r>
              <a:rPr lang="en-US" sz="1100" b="0" kern="1200" dirty="0">
                <a:solidFill>
                  <a:schemeClr val="tx1"/>
                </a:solidFill>
                <a:effectLst/>
                <a:latin typeface="+mn-lt"/>
                <a:ea typeface="+mn-ea"/>
                <a:cs typeface="+mn-cs"/>
              </a:rPr>
              <a:t>scaling </a:t>
            </a:r>
            <a:r>
              <a:rPr lang="en-US" sz="1100" i="1" kern="1200" dirty="0">
                <a:solidFill>
                  <a:schemeClr val="tx1"/>
                </a:solidFill>
                <a:effectLst/>
                <a:latin typeface="+mn-lt"/>
                <a:ea typeface="+mn-ea"/>
                <a:cs typeface="+mn-cs"/>
              </a:rPr>
              <a:t>adds more instances</a:t>
            </a:r>
            <a:r>
              <a:rPr lang="en-US" sz="1100" kern="1200" dirty="0">
                <a:solidFill>
                  <a:schemeClr val="tx1"/>
                </a:solidFill>
                <a:effectLst/>
                <a:latin typeface="+mn-lt"/>
                <a:ea typeface="+mn-ea"/>
                <a:cs typeface="+mn-cs"/>
              </a:rPr>
              <a:t>, this is termed </a:t>
            </a:r>
            <a:r>
              <a:rPr lang="en-US" sz="1100" b="1" kern="1200" dirty="0">
                <a:solidFill>
                  <a:schemeClr val="tx1"/>
                </a:solidFill>
                <a:effectLst/>
                <a:latin typeface="+mn-lt"/>
                <a:ea typeface="+mn-ea"/>
                <a:cs typeface="+mn-cs"/>
              </a:rPr>
              <a:t>scaling out</a:t>
            </a:r>
            <a:r>
              <a:rPr lang="en-US" sz="1100" kern="1200" dirty="0">
                <a:solidFill>
                  <a:schemeClr val="tx1"/>
                </a:solidFill>
                <a:effectLst/>
                <a:latin typeface="+mn-lt"/>
                <a:ea typeface="+mn-ea"/>
                <a:cs typeface="+mn-cs"/>
              </a:rPr>
              <a:t>. When scaling </a:t>
            </a:r>
            <a:r>
              <a:rPr lang="en-US" sz="1100" i="1" kern="1200" dirty="0">
                <a:solidFill>
                  <a:schemeClr val="tx1"/>
                </a:solidFill>
                <a:effectLst/>
                <a:latin typeface="+mn-lt"/>
                <a:ea typeface="+mn-ea"/>
                <a:cs typeface="+mn-cs"/>
              </a:rPr>
              <a:t>terminates instances</a:t>
            </a:r>
            <a:r>
              <a:rPr lang="en-US" sz="1100" kern="1200" dirty="0">
                <a:solidFill>
                  <a:schemeClr val="tx1"/>
                </a:solidFill>
                <a:effectLst/>
                <a:latin typeface="+mn-lt"/>
                <a:ea typeface="+mn-ea"/>
                <a:cs typeface="+mn-cs"/>
              </a:rPr>
              <a:t>, this is </a:t>
            </a:r>
            <a:r>
              <a:rPr lang="en-US" sz="1100" b="1" kern="1200" dirty="0">
                <a:solidFill>
                  <a:schemeClr val="tx1"/>
                </a:solidFill>
                <a:effectLst/>
                <a:latin typeface="+mn-lt"/>
                <a:ea typeface="+mn-ea"/>
                <a:cs typeface="+mn-cs"/>
              </a:rPr>
              <a:t>scaling in</a:t>
            </a:r>
            <a:r>
              <a:rPr lang="en-US" sz="11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Scaling can automatically adjust the number of Amazon EC2 instances running in your workload based on either conditions that you defined.</a:t>
            </a:r>
            <a:r>
              <a:rPr lang="en-US" sz="1100" kern="1200" baseline="0" dirty="0">
                <a:solidFill>
                  <a:schemeClr val="tx1"/>
                </a:solidFill>
                <a:effectLst/>
                <a:latin typeface="+mn-lt"/>
                <a:ea typeface="+mn-ea"/>
                <a:cs typeface="+mn-cs"/>
              </a:rPr>
              <a:t> F</a:t>
            </a:r>
            <a:r>
              <a:rPr lang="en-US" sz="1100" kern="1200" dirty="0">
                <a:solidFill>
                  <a:schemeClr val="tx1"/>
                </a:solidFill>
                <a:effectLst/>
                <a:latin typeface="+mn-lt"/>
                <a:ea typeface="+mn-ea"/>
                <a:cs typeface="+mn-cs"/>
              </a:rPr>
              <a:t>or example, CPU utilization over 80%) or on a schedule. Remember, you have control as to what initiates these events. </a:t>
            </a:r>
          </a:p>
        </p:txBody>
      </p:sp>
    </p:spTree>
    <p:extLst>
      <p:ext uri="{BB962C8B-B14F-4D97-AF65-F5344CB8AC3E}">
        <p14:creationId xmlns:p14="http://schemas.microsoft.com/office/powerpoint/2010/main" val="8399599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kern="1200" dirty="0">
                <a:solidFill>
                  <a:schemeClr val="tx1"/>
                </a:solidFill>
                <a:effectLst/>
                <a:latin typeface="+mn-lt"/>
                <a:ea typeface="+mn-ea"/>
                <a:cs typeface="+mn-cs"/>
              </a:rPr>
              <a:t>Scaling launches or terminates instances </a:t>
            </a:r>
            <a:r>
              <a:rPr lang="en-US" sz="1100" kern="1200" dirty="0">
                <a:solidFill>
                  <a:schemeClr val="tx1"/>
                </a:solidFill>
                <a:effectLst/>
                <a:latin typeface="+mn-lt"/>
                <a:ea typeface="+mn-ea"/>
                <a:cs typeface="+mn-cs"/>
              </a:rPr>
              <a:t>based on specified conditions. This service is designed to assist you in building a flexible system that can adjust and be modified depending on changes in customer demand. </a:t>
            </a:r>
          </a:p>
          <a:p>
            <a:r>
              <a:rPr lang="en-US" sz="11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With </a:t>
            </a:r>
            <a:r>
              <a:rPr lang="en-US" sz="1100" b="1" kern="1200" dirty="0">
                <a:solidFill>
                  <a:schemeClr val="tx1"/>
                </a:solidFill>
                <a:effectLst/>
                <a:latin typeface="+mn-lt"/>
                <a:ea typeface="+mn-ea"/>
                <a:cs typeface="+mn-cs"/>
              </a:rPr>
              <a:t>automatic scaling</a:t>
            </a:r>
            <a:r>
              <a:rPr lang="en-US" sz="1100" kern="1200" dirty="0">
                <a:solidFill>
                  <a:schemeClr val="tx1"/>
                </a:solidFill>
                <a:effectLst/>
                <a:latin typeface="+mn-lt"/>
                <a:ea typeface="+mn-ea"/>
                <a:cs typeface="+mn-cs"/>
              </a:rPr>
              <a:t>, you can avoid limitations of being able to create new resources. Instead, you can create new resources on-demand or have scheduled provisioning. </a:t>
            </a:r>
            <a:r>
              <a:rPr lang="en-US" sz="1100" b="0" i="0" kern="1200" dirty="0">
                <a:solidFill>
                  <a:schemeClr val="tx1"/>
                </a:solidFill>
                <a:effectLst/>
              </a:rPr>
              <a:t>If you specify scaling policies, then scaling can launch or terminate instances as demand on your application increases or decreases. Scaling integrates with ELB to enable you to attach one or more load balancers to an existing Automatic Scaling group.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rPr>
              <a:t>After you attach the load balancer, it automatically registers the instances in the group and distributes incoming traffic across the instances. When one Availability Zone becomes unhealthy or unavailable, a new instance will be launched in an unaffected Availability Zone. When the unhealthy Availability Zone returns to a healthy state, automatic scaling automatically redistributes the application instances evenly across all of the Availability Zones for your group.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rPr>
              <a:t>Automatic scaling does this by attempting to launch new instances in the Availability Zone with the fewest instances. If the attempt fails, however, automatic scaling attempts to launch in other Availability Zones until it succeeds.</a:t>
            </a:r>
            <a:r>
              <a:rPr lang="en-US" sz="1100" b="0" i="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This ensures that your applications and systems are always available no matter what the load is.</a:t>
            </a:r>
          </a:p>
        </p:txBody>
      </p:sp>
    </p:spTree>
    <p:extLst>
      <p:ext uri="{BB962C8B-B14F-4D97-AF65-F5344CB8AC3E}">
        <p14:creationId xmlns:p14="http://schemas.microsoft.com/office/powerpoint/2010/main" val="40449674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Let's look at an example workload. We will use CloudWatch to measure Amazon EC2 resource requirements over a standard week. Note that the resource requirements vary with Wednesday requiring the most capacity, and Saturday the least. We could go the route of allocating more than enough Amazon EC2 capacity to always be able to meet our highest demand time, in this case Wednesday. However, this means that we are running resources that will be underutilized most days of the week. This is an option, but our costs are not optimized.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On the other end of the scale, we could allocate fewer Amazon EC2 instances, thus reducing costs. This means that we are under-capacity on certain days. If we don't solve our capacity problem, our application could underperform or potentially even time out for the user. Obviously, this is not a good thing.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Automatic scaling allows you to add or remove Amazon EC2 instances based on conditions that you specify. Automatic scaling is especially powerful in environments with fluctuating performance requirements. This allows you to maintain performance and minimize costs. </a:t>
            </a: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6223575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dirty="0"/>
              <a:t>Let’s look at another example.</a:t>
            </a:r>
          </a:p>
          <a:p>
            <a:endParaRPr lang="en-US" sz="1100" b="0" dirty="0"/>
          </a:p>
          <a:p>
            <a:r>
              <a:rPr lang="en-US" sz="1100" b="0" dirty="0"/>
              <a:t>Needless to say, th</a:t>
            </a:r>
            <a:r>
              <a:rPr lang="en-US" sz="1100" b="0" baseline="0" dirty="0"/>
              <a:t>e retail company Amazon.com is one of the largest AWS customers. Typically, the incoming traffic is very predictable. Before Amazon.com moved their infrastructure onto AWS, they had a traditional data center like many other companies. In order to support the peak load, your data center must provide enough hardware and software to support the capacity.</a:t>
            </a:r>
            <a:endParaRPr lang="en-US" sz="1100" b="1" dirty="0"/>
          </a:p>
        </p:txBody>
      </p:sp>
    </p:spTree>
    <p:extLst>
      <p:ext uri="{BB962C8B-B14F-4D97-AF65-F5344CB8AC3E}">
        <p14:creationId xmlns:p14="http://schemas.microsoft.com/office/powerpoint/2010/main" val="25284200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dirty="0"/>
              <a:t>Amazon</a:t>
            </a:r>
            <a:r>
              <a:rPr lang="en-US" sz="1100" b="0" baseline="0" dirty="0"/>
              <a:t>.com </a:t>
            </a:r>
            <a:r>
              <a:rPr lang="en-US" sz="1100" dirty="0"/>
              <a:t>experiences </a:t>
            </a:r>
            <a:r>
              <a:rPr lang="en-US" sz="1100" b="0" baseline="0" dirty="0"/>
              <a:t>a seasonal peak in November (Black Friday). Because of this peak in late November, they had to invest </a:t>
            </a:r>
            <a:r>
              <a:rPr lang="en-US" sz="1100" dirty="0"/>
              <a:t>in </a:t>
            </a:r>
            <a:r>
              <a:rPr lang="en-US" sz="1100" b="0" baseline="0" dirty="0"/>
              <a:t>enough resources to support this seasonal peak</a:t>
            </a:r>
            <a:r>
              <a:rPr lang="en-US" sz="1100" dirty="0"/>
              <a:t>,</a:t>
            </a:r>
            <a:r>
              <a:rPr lang="en-US" sz="1100" b="0" baseline="0" dirty="0"/>
              <a:t> knowing that this only occurs a certain time of the year. As the business </a:t>
            </a:r>
            <a:r>
              <a:rPr lang="en-US" sz="1100" dirty="0"/>
              <a:t>grew</a:t>
            </a:r>
            <a:r>
              <a:rPr lang="en-US" sz="1100" b="0" baseline="0" dirty="0"/>
              <a:t>, Amazon.com had to keep investing </a:t>
            </a:r>
            <a:r>
              <a:rPr lang="en-US" sz="1100" dirty="0"/>
              <a:t>in </a:t>
            </a:r>
            <a:r>
              <a:rPr lang="en-US" sz="1100" b="0" baseline="0" dirty="0"/>
              <a:t>additional hardware and software. </a:t>
            </a:r>
          </a:p>
          <a:p>
            <a:endParaRPr lang="en-US" sz="1100" b="0" baseline="0" dirty="0"/>
          </a:p>
          <a:p>
            <a:r>
              <a:rPr lang="en-US" sz="1100" b="0" baseline="0" dirty="0"/>
              <a:t>At some point, they ran out of space </a:t>
            </a:r>
            <a:r>
              <a:rPr lang="en-US" sz="1100" dirty="0"/>
              <a:t>so </a:t>
            </a:r>
            <a:r>
              <a:rPr lang="en-US" sz="1100" b="0" baseline="0" dirty="0"/>
              <a:t>they had to add a new data center. The problem is that about 76% of the resources are idle for most of the year. But if you don’t have enough compute capability to support the seasonal peak, the server can crash and your business can lose customer confidence.</a:t>
            </a:r>
            <a:endParaRPr lang="en-US" sz="1100" b="1" dirty="0"/>
          </a:p>
        </p:txBody>
      </p:sp>
    </p:spTree>
    <p:extLst>
      <p:ext uri="{BB962C8B-B14F-4D97-AF65-F5344CB8AC3E}">
        <p14:creationId xmlns:p14="http://schemas.microsoft.com/office/powerpoint/2010/main" val="3609521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Upon completing this module, you’ll understand key concepts related to Elastic Load Balancing (or ELB), Amazon CloudWatch, and Auto Scaling.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goal of this module is to:</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Learn how to distribute traffic across Amazon Elastic Compute Cloud instances using Elastic Load Balancing (ELB)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Discover the ability of Auto Scaling to launch and release servers in response to workload changes.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Realize how CloudWatch enables you to monitor AWS resources and applications in real time.</a:t>
            </a:r>
          </a:p>
        </p:txBody>
      </p:sp>
    </p:spTree>
    <p:extLst>
      <p:ext uri="{BB962C8B-B14F-4D97-AF65-F5344CB8AC3E}">
        <p14:creationId xmlns:p14="http://schemas.microsoft.com/office/powerpoint/2010/main" val="34978559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33400" y="4400550"/>
            <a:ext cx="5791200" cy="360045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kern="1200" dirty="0">
                <a:solidFill>
                  <a:schemeClr val="tx1"/>
                </a:solidFill>
                <a:effectLst/>
                <a:latin typeface="+mn-lt"/>
                <a:ea typeface="+mn-ea"/>
                <a:cs typeface="+mn-cs"/>
              </a:rPr>
              <a:t>So how do you automatically scale? Three components are required for automatic</a:t>
            </a:r>
            <a:r>
              <a:rPr lang="en-US" sz="1050" kern="1200" baseline="0" dirty="0">
                <a:solidFill>
                  <a:schemeClr val="tx1"/>
                </a:solidFill>
                <a:effectLst/>
                <a:latin typeface="+mn-lt"/>
                <a:ea typeface="+mn-ea"/>
                <a:cs typeface="+mn-cs"/>
              </a:rPr>
              <a:t> </a:t>
            </a:r>
            <a:r>
              <a:rPr lang="en-US" sz="1050" kern="1200" dirty="0">
                <a:solidFill>
                  <a:schemeClr val="tx1"/>
                </a:solidFill>
                <a:effectLst/>
                <a:latin typeface="+mn-lt"/>
                <a:ea typeface="+mn-ea"/>
                <a:cs typeface="+mn-cs"/>
              </a:rPr>
              <a:t>scaling: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kern="1200" dirty="0">
                <a:solidFill>
                  <a:schemeClr val="tx1"/>
                </a:solidFill>
                <a:effectLst/>
                <a:latin typeface="+mn-lt"/>
                <a:ea typeface="+mn-ea"/>
                <a:cs typeface="+mn-cs"/>
              </a:rPr>
              <a:t>First, create a launch configuration.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kern="1200" dirty="0">
                <a:solidFill>
                  <a:schemeClr val="tx1"/>
                </a:solidFill>
                <a:effectLst/>
                <a:latin typeface="+mn-lt"/>
                <a:ea typeface="+mn-ea"/>
                <a:cs typeface="+mn-cs"/>
              </a:rPr>
              <a:t>Next, create an automatic scaling group.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kern="1200" dirty="0">
                <a:solidFill>
                  <a:schemeClr val="tx1"/>
                </a:solidFill>
                <a:effectLst/>
                <a:latin typeface="+mn-lt"/>
                <a:ea typeface="+mn-ea"/>
                <a:cs typeface="+mn-cs"/>
              </a:rPr>
              <a:t>Then define at least one automatic scaling policy.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kern="1200" dirty="0">
                <a:solidFill>
                  <a:schemeClr val="tx1"/>
                </a:solidFill>
                <a:effectLst/>
                <a:latin typeface="+mn-lt"/>
                <a:ea typeface="+mn-ea"/>
                <a:cs typeface="+mn-cs"/>
              </a:rPr>
              <a:t>What is a launch configuration?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kern="1200" dirty="0">
                <a:solidFill>
                  <a:schemeClr val="tx1"/>
                </a:solidFill>
                <a:effectLst/>
                <a:latin typeface="+mn-lt"/>
                <a:ea typeface="+mn-ea"/>
                <a:cs typeface="+mn-cs"/>
              </a:rPr>
              <a:t>This is about defining </a:t>
            </a:r>
            <a:r>
              <a:rPr lang="en-US" sz="1050" b="1" kern="1200" dirty="0">
                <a:solidFill>
                  <a:schemeClr val="tx1"/>
                </a:solidFill>
                <a:effectLst/>
                <a:latin typeface="+mn-lt"/>
                <a:ea typeface="+mn-ea"/>
                <a:cs typeface="+mn-cs"/>
              </a:rPr>
              <a:t>what</a:t>
            </a:r>
            <a:r>
              <a:rPr lang="en-US" sz="1050" kern="1200" dirty="0">
                <a:solidFill>
                  <a:schemeClr val="tx1"/>
                </a:solidFill>
                <a:effectLst/>
                <a:latin typeface="+mn-lt"/>
                <a:ea typeface="+mn-ea"/>
                <a:cs typeface="+mn-cs"/>
              </a:rPr>
              <a:t> will be launched by automatic scaling. Think of all the things that you would specify when you launch an Amazon EC2 instance from the console, such as which Amazon Machine Image (AMI) to use, what instance type, security groups, or roles to apply to the instance. </a:t>
            </a:r>
            <a:endParaRPr lang="en-US" sz="105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kern="1200" dirty="0">
                <a:solidFill>
                  <a:schemeClr val="tx1"/>
                </a:solidFill>
                <a:effectLst/>
                <a:latin typeface="+mn-lt"/>
                <a:ea typeface="+mn-ea"/>
                <a:cs typeface="+mn-cs"/>
              </a:rPr>
              <a:t>What is an automatic scaling group?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kern="1200" dirty="0">
                <a:solidFill>
                  <a:schemeClr val="tx1"/>
                </a:solidFill>
                <a:effectLst/>
                <a:latin typeface="+mn-lt"/>
                <a:ea typeface="+mn-ea"/>
                <a:cs typeface="+mn-cs"/>
              </a:rPr>
              <a:t>This is about defining </a:t>
            </a:r>
            <a:r>
              <a:rPr lang="en-US" sz="1050" b="1" kern="1200" dirty="0">
                <a:solidFill>
                  <a:schemeClr val="tx1"/>
                </a:solidFill>
                <a:effectLst/>
                <a:latin typeface="+mn-lt"/>
                <a:ea typeface="+mn-ea"/>
                <a:cs typeface="+mn-cs"/>
              </a:rPr>
              <a:t>where</a:t>
            </a:r>
            <a:r>
              <a:rPr lang="en-US" sz="1050" kern="1200" dirty="0">
                <a:solidFill>
                  <a:schemeClr val="tx1"/>
                </a:solidFill>
                <a:effectLst/>
                <a:latin typeface="+mn-lt"/>
                <a:ea typeface="+mn-ea"/>
                <a:cs typeface="+mn-cs"/>
              </a:rPr>
              <a:t> the deployment takes place and some boundaries for the deployment. This is where you define which VPC to deploy instances, in which load balancer to interact with. You also specify the boundaries for a group. If you set a minimum of two, if your server account goes below two, another instance will be launched to replace it. If you set the maximum to eight, you will never have more than eight instances in your group. The desired capacity is the number that you wish to start with.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kern="1200" dirty="0">
                <a:solidFill>
                  <a:schemeClr val="tx1"/>
                </a:solidFill>
                <a:effectLst/>
                <a:latin typeface="+mn-lt"/>
                <a:ea typeface="+mn-ea"/>
                <a:cs typeface="+mn-cs"/>
              </a:rPr>
              <a:t>What is an automatic scaling policy?</a:t>
            </a:r>
            <a:endParaRPr lang="en-US" sz="105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kern="1200" dirty="0">
                <a:solidFill>
                  <a:schemeClr val="tx1"/>
                </a:solidFill>
                <a:effectLst/>
                <a:latin typeface="+mn-lt"/>
                <a:ea typeface="+mn-ea"/>
                <a:cs typeface="+mn-cs"/>
              </a:rPr>
              <a:t>This is about specifying </a:t>
            </a:r>
            <a:r>
              <a:rPr lang="en-US" sz="1050" b="1" kern="1200" dirty="0">
                <a:solidFill>
                  <a:schemeClr val="tx1"/>
                </a:solidFill>
                <a:effectLst/>
                <a:latin typeface="+mn-lt"/>
                <a:ea typeface="+mn-ea"/>
                <a:cs typeface="+mn-cs"/>
              </a:rPr>
              <a:t>when</a:t>
            </a:r>
            <a:r>
              <a:rPr lang="en-US" sz="1050" kern="1200" dirty="0">
                <a:solidFill>
                  <a:schemeClr val="tx1"/>
                </a:solidFill>
                <a:effectLst/>
                <a:latin typeface="+mn-lt"/>
                <a:ea typeface="+mn-ea"/>
                <a:cs typeface="+mn-cs"/>
              </a:rPr>
              <a:t> to launch or terminate Amazon EC2 instances. You can schedule automatic scaling every Thursday at 3:00 p.m., as an example, or create conditions that define thresholds to trigger adding or removing instances. Condition-based policies make your scaling dynamic and able to meet fluctuating requirements. It is best practice to create at least one automatic scaling policy to specify when to scale out and at least one policy to specify when to scale 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p>
        </p:txBody>
      </p:sp>
    </p:spTree>
    <p:extLst>
      <p:ext uri="{BB962C8B-B14F-4D97-AF65-F5344CB8AC3E}">
        <p14:creationId xmlns:p14="http://schemas.microsoft.com/office/powerpoint/2010/main" val="23730987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So, how does dynamic automatic scaling work? One common configuration is to create CloudWatch alarms based on performance information from your Amazon EC2 instances or a load balancer.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When a performance threshold is breached, a CloudWatch alarm triggers an automatic scaling event which either scales out or scales in Amazon EC2 instances in the environment. </a:t>
            </a:r>
          </a:p>
        </p:txBody>
      </p:sp>
    </p:spTree>
    <p:extLst>
      <p:ext uri="{BB962C8B-B14F-4D97-AF65-F5344CB8AC3E}">
        <p14:creationId xmlns:p14="http://schemas.microsoft.com/office/powerpoint/2010/main" val="17776719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summary, using the best practice of enabling scalability will enable you to anticipate needs and have more capacity available before it’s too late.</a:t>
            </a:r>
          </a:p>
          <a:p>
            <a:r>
              <a:rPr lang="en-US" sz="1100" dirty="0"/>
              <a:t> </a:t>
            </a:r>
          </a:p>
          <a:p>
            <a:r>
              <a:rPr lang="en-US" sz="1100" dirty="0"/>
              <a:t>Ensure that your architecture can handle changes in demand. A monitoring solution, such as Amazon CloudWatch, detects that the total load across the fleet of servers has reached a specified threshold of load.  This could be anything, such as "Stayed above 60% CPU utilization for longer than 5 minutes," or anything related to the use of resources. With CloudWatch, you can even design custom metrics based around your specific application, which can trigger scaling in whatever way you need.</a:t>
            </a:r>
            <a:br>
              <a:rPr lang="en-US" sz="1100" dirty="0"/>
            </a:br>
            <a:r>
              <a:rPr lang="en-US" sz="1100" dirty="0"/>
              <a:t>When that alarm is triggered, Amazon EC2 Auto Scaling immediately launches a new instance.</a:t>
            </a:r>
          </a:p>
          <a:p>
            <a:r>
              <a:rPr lang="en-US" sz="1100" dirty="0"/>
              <a:t> </a:t>
            </a:r>
          </a:p>
          <a:p>
            <a:r>
              <a:rPr lang="en-US" sz="1100" dirty="0"/>
              <a:t>A key advantage of a cloud-based infrastructure is how quickly you can respond to changes in resource needs. An instance can be ready before capacity is reached, providing a seamless experience for users, who will never know that capacity was in danger of being reached.</a:t>
            </a:r>
          </a:p>
          <a:p>
            <a:r>
              <a:rPr lang="en-US" sz="1100" dirty="0"/>
              <a:t> </a:t>
            </a:r>
          </a:p>
          <a:p>
            <a:r>
              <a:rPr lang="en-US" sz="1100" dirty="0"/>
              <a:t>Ideally, you should also design this system to scale down once demand drops off again, so that you're not running instances that are no longer needed.</a:t>
            </a:r>
          </a:p>
        </p:txBody>
      </p:sp>
    </p:spTree>
    <p:extLst>
      <p:ext uri="{BB962C8B-B14F-4D97-AF65-F5344CB8AC3E}">
        <p14:creationId xmlns:p14="http://schemas.microsoft.com/office/powerpoint/2010/main" val="29789176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5: Lab 5: Scale and Load Balance your Architecture.</a:t>
            </a:r>
          </a:p>
        </p:txBody>
      </p:sp>
    </p:spTree>
    <p:extLst>
      <p:ext uri="{BB962C8B-B14F-4D97-AF65-F5344CB8AC3E}">
        <p14:creationId xmlns:p14="http://schemas.microsoft.com/office/powerpoint/2010/main" val="27996755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14350" y="4400550"/>
            <a:ext cx="5791200" cy="3600450"/>
          </a:xfrm>
        </p:spPr>
        <p:txBody>
          <a:bodyPr/>
          <a:lstStyle/>
          <a:p>
            <a:r>
              <a:rPr lang="en-US" sz="1100" kern="1200" dirty="0">
                <a:solidFill>
                  <a:schemeClr val="tx1"/>
                </a:solidFill>
                <a:effectLst/>
                <a:latin typeface="+mn-lt"/>
                <a:ea typeface="+mn-ea"/>
                <a:cs typeface="+mn-cs"/>
              </a:rPr>
              <a:t>In this lab, you will start with an infrastructure that needs improvements, in terms of scaling and load balancing. Your starting infrastructure is displayed.</a:t>
            </a:r>
          </a:p>
          <a:p>
            <a:endParaRPr lang="en-US" sz="1100" kern="1200" dirty="0">
              <a:solidFill>
                <a:schemeClr val="tx1"/>
              </a:solidFill>
              <a:effectLst/>
              <a:latin typeface="+mn-lt"/>
              <a:ea typeface="+mn-ea"/>
              <a:cs typeface="+mn-cs"/>
            </a:endParaRPr>
          </a:p>
          <a:p>
            <a:r>
              <a:rPr lang="en-US" sz="1100" b="1" kern="1200" dirty="0">
                <a:solidFill>
                  <a:schemeClr val="tx1"/>
                </a:solidFill>
                <a:effectLst/>
                <a:latin typeface="+mn-lt"/>
                <a:ea typeface="+mn-ea"/>
                <a:cs typeface="+mn-cs"/>
              </a:rPr>
              <a:t>Elastic Load Balancing </a:t>
            </a:r>
            <a:r>
              <a:rPr lang="en-US" sz="1100" kern="1200" dirty="0">
                <a:solidFill>
                  <a:schemeClr val="tx1"/>
                </a:solidFill>
                <a:effectLst/>
                <a:latin typeface="+mn-lt"/>
                <a:ea typeface="+mn-ea"/>
                <a:cs typeface="+mn-cs"/>
              </a:rPr>
              <a:t>distributes incoming application traffic across multiple Amazon EC2 instances. It enables you to achieve fault tolerance in your application by seamlessly providing the required amount of load balancing capacity needed to route application traffic. </a:t>
            </a:r>
          </a:p>
          <a:p>
            <a:endParaRPr lang="en-US" sz="1100" kern="1200" dirty="0">
              <a:solidFill>
                <a:schemeClr val="tx1"/>
              </a:solidFill>
              <a:effectLst/>
              <a:latin typeface="+mn-lt"/>
              <a:ea typeface="+mn-ea"/>
              <a:cs typeface="+mn-cs"/>
            </a:endParaRPr>
          </a:p>
          <a:p>
            <a:r>
              <a:rPr lang="en-US" sz="1100" b="1" kern="1200" dirty="0">
                <a:solidFill>
                  <a:schemeClr val="tx1"/>
                </a:solidFill>
                <a:effectLst/>
                <a:latin typeface="+mn-lt"/>
                <a:ea typeface="+mn-ea"/>
                <a:cs typeface="+mn-cs"/>
              </a:rPr>
              <a:t>Elastic Load Balancing </a:t>
            </a:r>
            <a:r>
              <a:rPr lang="en-US" sz="1100" kern="1200" dirty="0">
                <a:solidFill>
                  <a:schemeClr val="tx1"/>
                </a:solidFill>
                <a:effectLst/>
                <a:latin typeface="+mn-lt"/>
                <a:ea typeface="+mn-ea"/>
                <a:cs typeface="+mn-cs"/>
              </a:rPr>
              <a:t>offers two types of load balancers that both feature high availability, automatic scaling, and robust security. These are the Classic Load Balancer, which routes traffic based on either application- or network-level information, and the Application Load Balancer, which routes traffic based on advanced application-level information that includes the content of the request. The Classic Load Balancer is ideal for simple load balancing of traffic across multiple Amazon EC2 instances, and the Application Load Balancer is ideal for applications that need advanced routing capabilities, microservices, and container-based architectures. The Application Load Balancer offers you the ability to route traffic to multiple services or load balance across multiple ports on the same Amazon EC2 instance.</a:t>
            </a:r>
          </a:p>
          <a:p>
            <a:r>
              <a:rPr lang="en-US" sz="1100" kern="1200" dirty="0">
                <a:solidFill>
                  <a:schemeClr val="tx1"/>
                </a:solidFill>
                <a:effectLst/>
                <a:latin typeface="+mn-lt"/>
                <a:ea typeface="+mn-ea"/>
                <a:cs typeface="+mn-cs"/>
              </a:rPr>
              <a:t> </a:t>
            </a:r>
          </a:p>
          <a:p>
            <a:r>
              <a:rPr lang="en-US" sz="1100" b="1" kern="1200" dirty="0">
                <a:solidFill>
                  <a:schemeClr val="tx1"/>
                </a:solidFill>
                <a:effectLst/>
                <a:latin typeface="+mn-lt"/>
                <a:ea typeface="+mn-ea"/>
                <a:cs typeface="+mn-cs"/>
              </a:rPr>
              <a:t>Automatic scaling </a:t>
            </a:r>
            <a:r>
              <a:rPr lang="en-US" sz="1100" kern="1200" dirty="0">
                <a:solidFill>
                  <a:schemeClr val="tx1"/>
                </a:solidFill>
                <a:effectLst/>
                <a:latin typeface="+mn-lt"/>
                <a:ea typeface="+mn-ea"/>
                <a:cs typeface="+mn-cs"/>
              </a:rPr>
              <a:t>helps you maintain application availability and allows you to scale your Amazon EC2 capacity out or in automatically according to conditions you define. You can use automatic scaling to help ensure that you are running your desired number of Amazon EC2 instances. Automatic scaling can also automatically increase the number of Amazon EC2 instances during demand spikes to maintain performance and decrease capacity during lulls to reduce costs. Automatic scaling is well suited to applications that have stable demand patterns or that experience hourly, daily, or weekly variability in usage.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Upon completing this lab, you will be able to:</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Create an Amazon Machine Image from a running instance.</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Create a load balancer.</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Create a launch configuration and an Auto Scaling Group.</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Automatically scale new instances within a private subnet.</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And create Amazon CloudWatch alarms to monitor performance of your infrastructure.</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This lab will take approximately 45 minutes. </a:t>
            </a:r>
          </a:p>
        </p:txBody>
      </p:sp>
    </p:spTree>
    <p:extLst>
      <p:ext uri="{BB962C8B-B14F-4D97-AF65-F5344CB8AC3E}">
        <p14:creationId xmlns:p14="http://schemas.microsoft.com/office/powerpoint/2010/main" val="24426951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The focus of this lab, is to: </a:t>
            </a:r>
          </a:p>
          <a:p>
            <a:pPr marL="171450" lvl="0" indent="-171450">
              <a:buFont typeface="Arial" panose="020B0604020202020204" pitchFamily="34" charset="0"/>
              <a:buChar char="•"/>
            </a:pPr>
            <a:r>
              <a:rPr lang="en-US" sz="1100" dirty="0"/>
              <a:t>Create an </a:t>
            </a:r>
            <a:r>
              <a:rPr lang="en-US" sz="1100" b="1" dirty="0"/>
              <a:t>Amazon Machine Image (or AMI) </a:t>
            </a:r>
            <a:r>
              <a:rPr lang="en-US" sz="1100" dirty="0"/>
              <a:t>for Auto Scaling.</a:t>
            </a:r>
          </a:p>
          <a:p>
            <a:pPr marL="171450" lvl="0" indent="-171450">
              <a:buFont typeface="Arial" panose="020B0604020202020204" pitchFamily="34" charset="0"/>
              <a:buChar char="•"/>
            </a:pPr>
            <a:r>
              <a:rPr lang="en-US" sz="1100" dirty="0"/>
              <a:t>Create an </a:t>
            </a:r>
            <a:r>
              <a:rPr lang="en-US" sz="1100" b="1" dirty="0"/>
              <a:t>Application</a:t>
            </a:r>
            <a:r>
              <a:rPr lang="en-US" sz="1100" dirty="0"/>
              <a:t> </a:t>
            </a:r>
            <a:r>
              <a:rPr lang="en-US" sz="1100" b="1" dirty="0"/>
              <a:t>Load Balancer</a:t>
            </a:r>
            <a:r>
              <a:rPr lang="en-US" sz="1100" dirty="0"/>
              <a:t>.</a:t>
            </a:r>
          </a:p>
          <a:p>
            <a:pPr marL="171450" lvl="0" indent="-171450">
              <a:buFont typeface="Arial" panose="020B0604020202020204" pitchFamily="34" charset="0"/>
              <a:buChar char="•"/>
            </a:pPr>
            <a:r>
              <a:rPr lang="en-US" sz="1100" dirty="0"/>
              <a:t>Create a </a:t>
            </a:r>
            <a:r>
              <a:rPr lang="en-US" sz="1100" b="1" dirty="0"/>
              <a:t>Launch Configuration </a:t>
            </a:r>
            <a:r>
              <a:rPr lang="en-US" sz="1100" dirty="0"/>
              <a:t>and put it in a security group.</a:t>
            </a:r>
          </a:p>
          <a:p>
            <a:pPr marL="171450" lvl="0" indent="-171450">
              <a:buFont typeface="Arial" panose="020B0604020202020204" pitchFamily="34" charset="0"/>
              <a:buChar char="•"/>
            </a:pPr>
            <a:r>
              <a:rPr lang="en-US" sz="1100" dirty="0"/>
              <a:t>Create and test </a:t>
            </a:r>
            <a:r>
              <a:rPr lang="en-US" sz="1100" b="1" dirty="0"/>
              <a:t>automatic scaling </a:t>
            </a:r>
            <a:r>
              <a:rPr lang="en-US" sz="1100" dirty="0"/>
              <a:t>to verify that it is working.</a:t>
            </a:r>
          </a:p>
        </p:txBody>
      </p:sp>
    </p:spTree>
    <p:extLst>
      <p:ext uri="{BB962C8B-B14F-4D97-AF65-F5344CB8AC3E}">
        <p14:creationId xmlns:p14="http://schemas.microsoft.com/office/powerpoint/2010/main" val="39486325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this lab, you:</a:t>
            </a:r>
          </a:p>
          <a:p>
            <a:pPr marL="171450" indent="-171450">
              <a:buFont typeface="Arial" panose="020B0604020202020204" pitchFamily="34" charset="0"/>
              <a:buChar char="•"/>
            </a:pPr>
            <a:r>
              <a:rPr lang="en-US" sz="1100" dirty="0"/>
              <a:t>Created an Amazon Machine Image (AMI) from a running instance</a:t>
            </a:r>
          </a:p>
          <a:p>
            <a:pPr marL="171450" indent="-171450">
              <a:buFont typeface="Arial" panose="020B0604020202020204" pitchFamily="34" charset="0"/>
              <a:buChar char="•"/>
            </a:pPr>
            <a:r>
              <a:rPr lang="en-US" sz="1100" dirty="0"/>
              <a:t>Created an application load balancer.</a:t>
            </a:r>
          </a:p>
          <a:p>
            <a:pPr marL="171450" indent="-171450">
              <a:buFont typeface="Arial" panose="020B0604020202020204" pitchFamily="34" charset="0"/>
              <a:buChar char="•"/>
            </a:pPr>
            <a:r>
              <a:rPr lang="en-US" sz="1100" dirty="0"/>
              <a:t>Created a launch configuration and an Auto Scaling Group.</a:t>
            </a:r>
          </a:p>
          <a:p>
            <a:pPr marL="171450" indent="-171450">
              <a:buFont typeface="Arial" panose="020B0604020202020204" pitchFamily="34" charset="0"/>
              <a:buChar char="•"/>
            </a:pPr>
            <a:r>
              <a:rPr lang="en-US" sz="1100" dirty="0"/>
              <a:t>Automatically scaled new instances within a private subnet.</a:t>
            </a:r>
          </a:p>
          <a:p>
            <a:pPr marL="171450" indent="-171450">
              <a:buFont typeface="Arial" panose="020B0604020202020204" pitchFamily="34" charset="0"/>
              <a:buChar char="•"/>
            </a:pPr>
            <a:r>
              <a:rPr lang="en-US" sz="1100" dirty="0"/>
              <a:t>Created Amazon CloudWatch alarms and monitor performance of your infrastructure.</a:t>
            </a:r>
          </a:p>
        </p:txBody>
      </p:sp>
    </p:spTree>
    <p:extLst>
      <p:ext uri="{BB962C8B-B14F-4D97-AF65-F5344CB8AC3E}">
        <p14:creationId xmlns:p14="http://schemas.microsoft.com/office/powerpoint/2010/main" val="11852031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effectLst/>
                <a:ea typeface="+mn-ea"/>
                <a:cs typeface="+mn-cs"/>
              </a:rPr>
              <a:t>In review, we:</a:t>
            </a:r>
          </a:p>
          <a:p>
            <a:pPr marL="171450" indent="-171450">
              <a:buFont typeface="Arial" panose="020B0604020202020204" pitchFamily="34" charset="0"/>
              <a:buChar char="•"/>
            </a:pPr>
            <a:r>
              <a:rPr lang="en-US" sz="1100" dirty="0"/>
              <a:t>Introduced Elastic Load Balancing.</a:t>
            </a:r>
          </a:p>
          <a:p>
            <a:pPr marL="171450" indent="-171450">
              <a:buFont typeface="Arial" panose="020B0604020202020204" pitchFamily="34" charset="0"/>
              <a:buChar char="•"/>
            </a:pPr>
            <a:r>
              <a:rPr lang="en-US" sz="1100" dirty="0"/>
              <a:t>Briefly reviewed Amazon CloudWatch and the valuable information it provides for monitoring your resources.</a:t>
            </a:r>
          </a:p>
          <a:p>
            <a:pPr marL="171450" indent="-171450">
              <a:buFont typeface="Arial" panose="020B0604020202020204" pitchFamily="34" charset="0"/>
              <a:buChar char="•"/>
            </a:pPr>
            <a:r>
              <a:rPr lang="en-US" sz="1100" dirty="0"/>
              <a:t>Explained automatic scaling.</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To finish this module, please complete the lab and the corresponding knowledge assessment. </a:t>
            </a:r>
          </a:p>
          <a:p>
            <a:pPr marL="0" indent="0">
              <a:buFont typeface="Arial" panose="020B0604020202020204" pitchFamily="34" charset="0"/>
              <a:buNone/>
            </a:pPr>
            <a:endParaRPr lang="en-US" sz="1100" dirty="0"/>
          </a:p>
        </p:txBody>
      </p:sp>
    </p:spTree>
    <p:extLst>
      <p:ext uri="{BB962C8B-B14F-4D97-AF65-F5344CB8AC3E}">
        <p14:creationId xmlns:p14="http://schemas.microsoft.com/office/powerpoint/2010/main" val="35797348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Module 3, we will review important aspects of cloud security.</a:t>
            </a:r>
          </a:p>
        </p:txBody>
      </p:sp>
    </p:spTree>
    <p:extLst>
      <p:ext uri="{BB962C8B-B14F-4D97-AF65-F5344CB8AC3E}">
        <p14:creationId xmlns:p14="http://schemas.microsoft.com/office/powerpoint/2010/main" val="1000393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Thanks for participating!</a:t>
            </a:r>
          </a:p>
        </p:txBody>
      </p:sp>
    </p:spTree>
    <p:extLst>
      <p:ext uri="{BB962C8B-B14F-4D97-AF65-F5344CB8AC3E}">
        <p14:creationId xmlns:p14="http://schemas.microsoft.com/office/powerpoint/2010/main" val="479579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Introducing Part 1: Elastic Load Balancing (ELB). ELB automatically distributes incoming application traffic across multiple targets, such as Amazon EC2 instances, containers, and IP addresses. </a:t>
            </a:r>
          </a:p>
        </p:txBody>
      </p:sp>
    </p:spTree>
    <p:extLst>
      <p:ext uri="{BB962C8B-B14F-4D97-AF65-F5344CB8AC3E}">
        <p14:creationId xmlns:p14="http://schemas.microsoft.com/office/powerpoint/2010/main" val="574507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r>
              <a:rPr lang="en-US" sz="1100" dirty="0"/>
              <a:t>Modern high-traffic websites must serve hundreds of thousands, if not millions, of concurrent requests from users or clients and return the correct text, images, video, or application data, all in a fast and reliable manner. To cost-effectively scale to meet these high volumes, modern computing best practice generally requires adding more servers.</a:t>
            </a:r>
          </a:p>
          <a:p>
            <a:r>
              <a:rPr lang="en-US" sz="1100" dirty="0"/>
              <a:t> </a:t>
            </a:r>
          </a:p>
          <a:p>
            <a:r>
              <a:rPr lang="en-US" sz="1100" dirty="0"/>
              <a:t>A </a:t>
            </a:r>
            <a:r>
              <a:rPr lang="en-US" sz="1100" b="1" dirty="0"/>
              <a:t>load balancer</a:t>
            </a:r>
            <a:r>
              <a:rPr lang="en-US" sz="1100" dirty="0"/>
              <a:t> acts as the “traffic cop” sitting in front of your servers and routing client requests across all servers capable of fulfilling those requests in a manner that maximizes speed and capacity utilization and ensures that no one server is overworked, which could degrade performance. If a single server goes down, the load balancer redirects traffic to the remaining online servers (such as Amazon Elastic Compute Cloud instances, containers, and IP addresses). When a new server is added to the server group, the load balancer automatically starts to send requests to it.</a:t>
            </a:r>
          </a:p>
          <a:p>
            <a:r>
              <a:rPr lang="en-US" sz="1100" dirty="0"/>
              <a:t> </a:t>
            </a:r>
          </a:p>
          <a:p>
            <a:r>
              <a:rPr lang="en-US" sz="1100" dirty="0"/>
              <a:t>Let’s start by looking at ELB and the three types of load balancers that all feature the high availability, automatic scaling, and robust security necessary to make your applications fault tolerant.</a:t>
            </a:r>
          </a:p>
        </p:txBody>
      </p:sp>
    </p:spTree>
    <p:extLst>
      <p:ext uri="{BB962C8B-B14F-4D97-AF65-F5344CB8AC3E}">
        <p14:creationId xmlns:p14="http://schemas.microsoft.com/office/powerpoint/2010/main" val="3334875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ELB </a:t>
            </a:r>
            <a:r>
              <a:rPr lang="en-US" sz="1100" b="0" kern="1200" baseline="0" dirty="0">
                <a:solidFill>
                  <a:schemeClr val="tx1"/>
                </a:solidFill>
                <a:effectLst/>
                <a:latin typeface="+mn-lt"/>
                <a:ea typeface="+mn-ea"/>
                <a:cs typeface="+mn-cs"/>
              </a:rPr>
              <a:t>offers </a:t>
            </a:r>
            <a:r>
              <a:rPr lang="en-US" sz="1100" b="0" i="0" kern="1200" dirty="0">
                <a:solidFill>
                  <a:schemeClr val="tx1"/>
                </a:solidFill>
                <a:effectLst/>
                <a:latin typeface="+mn-lt"/>
                <a:ea typeface="+mn-ea"/>
                <a:cs typeface="+mn-cs"/>
              </a:rPr>
              <a:t>three types of load balancers:</a:t>
            </a:r>
            <a:r>
              <a:rPr lang="en-US" sz="1100" b="0" kern="1200" baseline="0" dirty="0">
                <a:solidFill>
                  <a:schemeClr val="tx1"/>
                </a:solidFill>
                <a:effectLst/>
                <a:latin typeface="+mn-lt"/>
                <a:ea typeface="+mn-ea"/>
                <a:cs typeface="+mn-cs"/>
              </a:rPr>
              <a:t> Application Load Balancer, Network Load Balancer, and Classic Load Balancer. </a:t>
            </a: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baseline="0" dirty="0">
                <a:solidFill>
                  <a:schemeClr val="tx1"/>
                </a:solidFill>
                <a:effectLst/>
                <a:latin typeface="+mn-lt"/>
                <a:ea typeface="+mn-ea"/>
                <a:cs typeface="+mn-cs"/>
              </a:rPr>
              <a:t>First, we have an </a:t>
            </a:r>
            <a:r>
              <a:rPr lang="en-US" sz="1100" b="1" kern="1200" baseline="0" dirty="0">
                <a:solidFill>
                  <a:schemeClr val="tx1"/>
                </a:solidFill>
                <a:effectLst/>
                <a:latin typeface="+mn-lt"/>
                <a:ea typeface="+mn-ea"/>
                <a:cs typeface="+mn-cs"/>
              </a:rPr>
              <a:t>Application Load Balancer (ALB) </a:t>
            </a:r>
            <a:r>
              <a:rPr lang="en-US" sz="1100" kern="1200" baseline="0" dirty="0">
                <a:solidFill>
                  <a:schemeClr val="tx1"/>
                </a:solidFill>
                <a:effectLst/>
                <a:latin typeface="+mn-lt"/>
                <a:ea typeface="+mn-ea"/>
                <a:cs typeface="+mn-cs"/>
              </a:rPr>
              <a:t>that functions at the application level. It supports content-basing routing and applications that run in containers. It supports a pair of industry-standard protocols (websocket and http/2) and can provide additional visibility into the health of target instances and containers.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baseline="0" dirty="0">
                <a:solidFill>
                  <a:schemeClr val="tx1"/>
                </a:solidFill>
                <a:effectLst/>
                <a:latin typeface="+mn-lt"/>
                <a:ea typeface="+mn-ea"/>
                <a:cs typeface="+mn-cs"/>
              </a:rPr>
              <a:t>Next, we have </a:t>
            </a:r>
            <a:r>
              <a:rPr lang="en-US" sz="1100" b="1" kern="1200" baseline="0" dirty="0">
                <a:solidFill>
                  <a:schemeClr val="tx1"/>
                </a:solidFill>
                <a:effectLst/>
                <a:latin typeface="+mn-lt"/>
                <a:ea typeface="+mn-ea"/>
                <a:cs typeface="+mn-cs"/>
              </a:rPr>
              <a:t>Network Load Balancers (NLB) </a:t>
            </a:r>
            <a:r>
              <a:rPr lang="en-US" sz="1100" kern="1200" baseline="0" dirty="0">
                <a:solidFill>
                  <a:schemeClr val="tx1"/>
                </a:solidFill>
                <a:effectLst/>
                <a:latin typeface="+mn-lt"/>
                <a:ea typeface="+mn-ea"/>
                <a:cs typeface="+mn-cs"/>
              </a:rPr>
              <a:t>which are designed to handle tens of millions of requests per second while maintaining high throughput at ultra low latency. NLB is ideal for load balancing </a:t>
            </a:r>
            <a:r>
              <a:rPr lang="en-US" sz="1100" dirty="0"/>
              <a:t>Transmission Control Protocol (TCP)</a:t>
            </a:r>
            <a:r>
              <a:rPr lang="en-US" sz="1100" kern="1200" baseline="0" dirty="0">
                <a:solidFill>
                  <a:schemeClr val="tx1"/>
                </a:solidFill>
                <a:effectLst/>
                <a:latin typeface="+mn-lt"/>
                <a:ea typeface="+mn-ea"/>
                <a:cs typeface="+mn-cs"/>
              </a:rPr>
              <a:t> traffic and is capable of handling millions of requests per second while maintaining ultra-low latencies.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baseline="0" dirty="0">
                <a:solidFill>
                  <a:schemeClr val="tx1"/>
                </a:solidFill>
                <a:effectLst/>
                <a:latin typeface="+mn-lt"/>
                <a:ea typeface="+mn-ea"/>
                <a:cs typeface="+mn-cs"/>
              </a:rPr>
              <a:t>Finally, the </a:t>
            </a:r>
            <a:r>
              <a:rPr lang="en-US" sz="1100" b="1" kern="1200" baseline="0" dirty="0">
                <a:solidFill>
                  <a:schemeClr val="tx1"/>
                </a:solidFill>
                <a:effectLst/>
                <a:latin typeface="+mn-lt"/>
                <a:ea typeface="+mn-ea"/>
                <a:cs typeface="+mn-cs"/>
              </a:rPr>
              <a:t>Classic Load Balancer (CLB) </a:t>
            </a:r>
            <a:r>
              <a:rPr lang="en-US" sz="1100" kern="1200" baseline="0" dirty="0">
                <a:solidFill>
                  <a:schemeClr val="tx1"/>
                </a:solidFill>
                <a:effectLst/>
                <a:latin typeface="+mn-lt"/>
                <a:ea typeface="+mn-ea"/>
                <a:cs typeface="+mn-cs"/>
              </a:rPr>
              <a:t>provides the basic load balancing across multiple Amazon EC2 instances and operates at both request and connection level. This ideal for applications that were built within the Amazon EC2-Classic network.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baseline="0" dirty="0">
              <a:solidFill>
                <a:schemeClr val="tx1"/>
              </a:solidFill>
              <a:effectLst/>
              <a:latin typeface="+mn-lt"/>
              <a:ea typeface="+mn-ea"/>
              <a:cs typeface="+mn-cs"/>
            </a:endParaRPr>
          </a:p>
          <a:p>
            <a:r>
              <a:rPr lang="en-US" sz="1100" dirty="0"/>
              <a:t>To learn more, select the link.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0" dirty="0">
                <a:solidFill>
                  <a:schemeClr val="tx1"/>
                </a:solidFill>
                <a:latin typeface="+mn-lt"/>
                <a:ea typeface="+mn-ea"/>
                <a:cs typeface="+mn-cs"/>
                <a:hlinkClick r:id="rId3"/>
              </a:rPr>
              <a:t>https://aws.amazon.com/elasticloadbalancing/details/#compare</a:t>
            </a:r>
            <a:r>
              <a:rPr lang="en-US" sz="1100" dirty="0"/>
              <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40611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r>
              <a:rPr lang="en-US" sz="1100" kern="1200" dirty="0">
                <a:solidFill>
                  <a:schemeClr val="tx1"/>
                </a:solidFill>
                <a:effectLst/>
                <a:ea typeface="+mn-ea"/>
              </a:rPr>
              <a:t>There are many reasons to use a</a:t>
            </a:r>
            <a:r>
              <a:rPr lang="en-US" sz="1100" kern="1200" baseline="0" dirty="0">
                <a:solidFill>
                  <a:schemeClr val="tx1"/>
                </a:solidFill>
                <a:effectLst/>
                <a:ea typeface="+mn-ea"/>
              </a:rPr>
              <a:t> </a:t>
            </a:r>
            <a:r>
              <a:rPr lang="en-US" sz="1100" kern="1200" dirty="0">
                <a:solidFill>
                  <a:schemeClr val="tx1"/>
                </a:solidFill>
                <a:effectLst/>
                <a:ea typeface="+mn-ea"/>
              </a:rPr>
              <a:t>load balancer: </a:t>
            </a:r>
          </a:p>
          <a:p>
            <a:pPr marL="171450" indent="-171450">
              <a:buFont typeface="Arial" panose="020B0604020202020204" pitchFamily="34" charset="0"/>
              <a:buChar char="•"/>
            </a:pPr>
            <a:r>
              <a:rPr lang="en-US" sz="1100" kern="1200" dirty="0">
                <a:solidFill>
                  <a:schemeClr val="tx1"/>
                </a:solidFill>
                <a:effectLst/>
                <a:ea typeface="+mn-ea"/>
              </a:rPr>
              <a:t>To </a:t>
            </a:r>
            <a:r>
              <a:rPr lang="en-US" sz="1100" b="1" kern="1200" dirty="0">
                <a:solidFill>
                  <a:schemeClr val="tx1"/>
                </a:solidFill>
                <a:effectLst/>
                <a:ea typeface="+mn-ea"/>
              </a:rPr>
              <a:t>secure access </a:t>
            </a:r>
            <a:r>
              <a:rPr lang="en-US" sz="1100" kern="1200" dirty="0">
                <a:solidFill>
                  <a:schemeClr val="tx1"/>
                </a:solidFill>
                <a:effectLst/>
                <a:ea typeface="+mn-ea"/>
              </a:rPr>
              <a:t>to your web servers through a single exposed point of access.</a:t>
            </a:r>
          </a:p>
          <a:p>
            <a:pPr marL="171450" indent="-171450">
              <a:buFont typeface="Arial" panose="020B0604020202020204" pitchFamily="34" charset="0"/>
              <a:buChar char="•"/>
            </a:pPr>
            <a:r>
              <a:rPr lang="en-US" sz="1100" kern="1200" dirty="0">
                <a:solidFill>
                  <a:schemeClr val="tx1"/>
                </a:solidFill>
                <a:effectLst/>
                <a:ea typeface="+mn-ea"/>
              </a:rPr>
              <a:t>To </a:t>
            </a:r>
            <a:r>
              <a:rPr lang="en-US" sz="1100" b="1" kern="1200" dirty="0">
                <a:solidFill>
                  <a:schemeClr val="tx1"/>
                </a:solidFill>
                <a:effectLst/>
                <a:ea typeface="+mn-ea"/>
              </a:rPr>
              <a:t>decouple your environment </a:t>
            </a:r>
            <a:r>
              <a:rPr lang="en-US" sz="1100" kern="1200" dirty="0">
                <a:solidFill>
                  <a:schemeClr val="tx1"/>
                </a:solidFill>
                <a:effectLst/>
                <a:ea typeface="+mn-ea"/>
              </a:rPr>
              <a:t>to using both public facing and internal load balancers.</a:t>
            </a:r>
          </a:p>
          <a:p>
            <a:pPr marL="171450" indent="-171450">
              <a:buFont typeface="Arial" panose="020B0604020202020204" pitchFamily="34" charset="0"/>
              <a:buChar char="•"/>
            </a:pPr>
            <a:r>
              <a:rPr lang="en-US" sz="1100" kern="1200" dirty="0">
                <a:solidFill>
                  <a:schemeClr val="tx1"/>
                </a:solidFill>
                <a:effectLst/>
                <a:ea typeface="+mn-ea"/>
              </a:rPr>
              <a:t>To </a:t>
            </a:r>
            <a:r>
              <a:rPr lang="en-US" sz="1100" b="1" kern="1200" dirty="0">
                <a:solidFill>
                  <a:schemeClr val="tx1"/>
                </a:solidFill>
                <a:effectLst/>
                <a:ea typeface="+mn-ea"/>
              </a:rPr>
              <a:t>provide high availability and fault tolerance </a:t>
            </a:r>
            <a:r>
              <a:rPr lang="en-US" sz="1100" kern="1200" dirty="0">
                <a:solidFill>
                  <a:schemeClr val="tx1"/>
                </a:solidFill>
                <a:effectLst/>
                <a:ea typeface="+mn-ea"/>
              </a:rPr>
              <a:t>with the ability to distribute traffic across multiple Availability Zones.</a:t>
            </a:r>
          </a:p>
          <a:p>
            <a:pPr marL="171450" indent="-171450">
              <a:buFont typeface="Arial" panose="020B0604020202020204" pitchFamily="34" charset="0"/>
              <a:buChar char="•"/>
            </a:pPr>
            <a:r>
              <a:rPr lang="en-US" sz="1100" kern="1200" dirty="0">
                <a:solidFill>
                  <a:schemeClr val="tx1"/>
                </a:solidFill>
                <a:effectLst/>
                <a:ea typeface="+mn-ea"/>
              </a:rPr>
              <a:t>To </a:t>
            </a:r>
            <a:r>
              <a:rPr lang="en-US" sz="1100" b="1" kern="1200" dirty="0">
                <a:solidFill>
                  <a:schemeClr val="tx1"/>
                </a:solidFill>
                <a:effectLst/>
                <a:ea typeface="+mn-ea"/>
              </a:rPr>
              <a:t>increase elasticity and scalability </a:t>
            </a:r>
            <a:r>
              <a:rPr lang="en-US" sz="1100" kern="1200" dirty="0">
                <a:solidFill>
                  <a:schemeClr val="tx1"/>
                </a:solidFill>
                <a:effectLst/>
                <a:ea typeface="+mn-ea"/>
              </a:rPr>
              <a:t>with minimal overhead.</a:t>
            </a:r>
          </a:p>
        </p:txBody>
      </p:sp>
    </p:spTree>
    <p:extLst>
      <p:ext uri="{BB962C8B-B14F-4D97-AF65-F5344CB8AC3E}">
        <p14:creationId xmlns:p14="http://schemas.microsoft.com/office/powerpoint/2010/main" val="2008484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rgbClr val="000000"/>
                </a:solidFill>
                <a:effectLst/>
                <a:latin typeface="+mn-lt"/>
                <a:ea typeface="+mn-ea"/>
                <a:cs typeface="+mn-cs"/>
              </a:rPr>
              <a:t>The </a:t>
            </a:r>
            <a:r>
              <a:rPr lang="en-US" sz="1100" b="1" kern="1200" dirty="0">
                <a:solidFill>
                  <a:srgbClr val="000000"/>
                </a:solidFill>
                <a:effectLst/>
                <a:latin typeface="+mn-lt"/>
                <a:ea typeface="+mn-ea"/>
                <a:cs typeface="+mn-cs"/>
              </a:rPr>
              <a:t>Classic Load Balancer </a:t>
            </a:r>
            <a:r>
              <a:rPr lang="en-US" sz="1100" kern="1200" dirty="0">
                <a:solidFill>
                  <a:srgbClr val="000000"/>
                </a:solidFill>
                <a:effectLst/>
                <a:latin typeface="+mn-lt"/>
                <a:ea typeface="+mn-ea"/>
                <a:cs typeface="+mn-cs"/>
              </a:rPr>
              <a:t>is a distributed software load balancing service that enables the use of many helpful features packaged into a managed solution.</a:t>
            </a:r>
          </a:p>
          <a:p>
            <a:endParaRPr lang="en-US" sz="1100" kern="1200" dirty="0">
              <a:solidFill>
                <a:srgbClr val="000000"/>
              </a:solidFill>
              <a:effectLst/>
              <a:latin typeface="+mn-lt"/>
              <a:ea typeface="+mn-ea"/>
              <a:cs typeface="+mn-cs"/>
            </a:endParaRPr>
          </a:p>
          <a:p>
            <a:r>
              <a:rPr lang="en-US" sz="1100" kern="1200" dirty="0">
                <a:solidFill>
                  <a:srgbClr val="000000"/>
                </a:solidFill>
                <a:effectLst/>
                <a:latin typeface="+mn-lt"/>
                <a:ea typeface="+mn-ea"/>
                <a:cs typeface="+mn-cs"/>
              </a:rPr>
              <a:t>Some of the use cases for the Classic </a:t>
            </a:r>
            <a:r>
              <a:rPr lang="en-US" sz="1100" kern="1200" dirty="0">
                <a:solidFill>
                  <a:schemeClr val="tx1"/>
                </a:solidFill>
                <a:effectLst/>
                <a:latin typeface="+mn-lt"/>
                <a:ea typeface="+mn-ea"/>
                <a:cs typeface="+mn-cs"/>
              </a:rPr>
              <a:t>Load Balancer are securing access to your web servers through a single exposed point of access, decoupling your application environment, using both internet and internal load balancers, providing high availability and fault tolerance with the ability to distribute traffic across multiple Availability Zones, and increase elasticity and scalability with </a:t>
            </a:r>
            <a:r>
              <a:rPr lang="en-US" sz="1100" kern="1200" dirty="0">
                <a:solidFill>
                  <a:srgbClr val="000000"/>
                </a:solidFill>
                <a:effectLst/>
                <a:latin typeface="+mn-lt"/>
                <a:ea typeface="+mn-ea"/>
                <a:cs typeface="+mn-cs"/>
              </a:rPr>
              <a:t>minimal overhead</a:t>
            </a:r>
            <a:r>
              <a:rPr lang="en-US" sz="1100" kern="1200" dirty="0">
                <a:solidFill>
                  <a:schemeClr val="tx1"/>
                </a:solidFill>
                <a:effectLst/>
                <a:latin typeface="+mn-lt"/>
                <a:ea typeface="+mn-ea"/>
                <a:cs typeface="+mn-cs"/>
              </a:rPr>
              <a:t>. </a:t>
            </a:r>
          </a:p>
        </p:txBody>
      </p:sp>
    </p:spTree>
    <p:extLst>
      <p:ext uri="{BB962C8B-B14F-4D97-AF65-F5344CB8AC3E}">
        <p14:creationId xmlns:p14="http://schemas.microsoft.com/office/powerpoint/2010/main" val="13004445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rgbClr val="000000"/>
                </a:solidFill>
                <a:effectLst/>
                <a:latin typeface="+mn-lt"/>
                <a:ea typeface="+mn-ea"/>
                <a:cs typeface="+mn-cs"/>
              </a:rPr>
              <a:t>The Application Load Balancer offers most of the features offered by the Classic Load Balancer; however, it adds some important features and enhancements that make it applicable for unique use cases.</a:t>
            </a:r>
          </a:p>
          <a:p>
            <a:endParaRPr lang="en-US" sz="1100" dirty="0">
              <a:solidFill>
                <a:srgbClr val="000000"/>
              </a:solidFill>
            </a:endParaRPr>
          </a:p>
          <a:p>
            <a:r>
              <a:rPr lang="en-US" sz="1100" dirty="0"/>
              <a:t>These features include path- and host-based routing, native IPv6 support, dynamic ports, additional supported request protocols, deletion protection and request tracking, enhanced metrics and access logs, and targeted health checks. </a:t>
            </a:r>
          </a:p>
        </p:txBody>
      </p:sp>
    </p:spTree>
    <p:extLst>
      <p:ext uri="{BB962C8B-B14F-4D97-AF65-F5344CB8AC3E}">
        <p14:creationId xmlns:p14="http://schemas.microsoft.com/office/powerpoint/2010/main" val="13058447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817" cy="6858000"/>
          </a:xfrm>
          <a:prstGeom prst="rect">
            <a:avLst/>
          </a:prstGeom>
        </p:spPr>
      </p:pic>
      <p:sp>
        <p:nvSpPr>
          <p:cNvPr id="2" name="Title 1"/>
          <p:cNvSpPr>
            <a:spLocks noGrp="1"/>
          </p:cNvSpPr>
          <p:nvPr>
            <p:ph type="ctrTitle"/>
          </p:nvPr>
        </p:nvSpPr>
        <p:spPr>
          <a:xfrm>
            <a:off x="5436732" y="2688719"/>
            <a:ext cx="6609493" cy="834496"/>
          </a:xfrm>
        </p:spPr>
        <p:txBody>
          <a:bodyPr anchor="b">
            <a:noAutofit/>
          </a:bodyPr>
          <a:lstStyle>
            <a:lvl1pPr algn="l">
              <a:defRPr sz="4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Subtitle 2"/>
          <p:cNvSpPr>
            <a:spLocks noGrp="1"/>
          </p:cNvSpPr>
          <p:nvPr>
            <p:ph type="subTitle" idx="1"/>
          </p:nvPr>
        </p:nvSpPr>
        <p:spPr>
          <a:xfrm>
            <a:off x="5436733" y="3523215"/>
            <a:ext cx="6056582" cy="418570"/>
          </a:xfrm>
        </p:spPr>
        <p:txBody>
          <a:bodyPr>
            <a:normAutofit/>
          </a:bodyPr>
          <a:lstStyle>
            <a:lvl1pPr marL="0" indent="0" algn="l">
              <a:buNone/>
              <a:defRPr sz="2000" b="0" i="0">
                <a:solidFill>
                  <a:schemeClr val="bg1"/>
                </a:solidFill>
                <a:latin typeface="Amazon Ember Light" charset="0"/>
                <a:ea typeface="Amazon Ember Light" charset="0"/>
                <a:cs typeface="Amazon Ember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67279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238538" y="263527"/>
            <a:ext cx="9306515"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p:ph idx="1"/>
          </p:nvPr>
        </p:nvSpPr>
        <p:spPr>
          <a:xfrm>
            <a:off x="238538" y="1243016"/>
            <a:ext cx="10515600" cy="4913308"/>
          </a:xfrm>
        </p:spPr>
        <p:txBody>
          <a:bodyPr/>
          <a:lstStyle>
            <a:lvl1pPr marL="228600" indent="-228600">
              <a:buFontTx/>
              <a:buBlip>
                <a:blip r:embed="rId3"/>
              </a:buBlip>
              <a:defRPr b="0" i="0">
                <a:solidFill>
                  <a:schemeClr val="bg1"/>
                </a:solidFill>
                <a:latin typeface="Amazon Ember Light" charset="0"/>
                <a:ea typeface="Amazon Ember Light" charset="0"/>
                <a:cs typeface="Amazon Ember Light" charset="0"/>
              </a:defRPr>
            </a:lvl1pPr>
            <a:lvl2pPr marL="685800" indent="-228600">
              <a:buFontTx/>
              <a:buBlip>
                <a:blip r:embed="rId3"/>
              </a:buBlip>
              <a:defRPr b="0" i="0">
                <a:solidFill>
                  <a:schemeClr val="bg1"/>
                </a:solidFill>
                <a:latin typeface="Amazon Ember Light" charset="0"/>
                <a:ea typeface="Amazon Ember Light" charset="0"/>
                <a:cs typeface="Amazon Ember Light" charset="0"/>
              </a:defRPr>
            </a:lvl2pPr>
            <a:lvl3pPr marL="1143000" indent="-228600">
              <a:buFontTx/>
              <a:buBlip>
                <a:blip r:embed="rId3"/>
              </a:buBlip>
              <a:defRPr b="0" i="0">
                <a:solidFill>
                  <a:schemeClr val="bg1"/>
                </a:solidFill>
                <a:latin typeface="Amazon Ember Light" charset="0"/>
                <a:ea typeface="Amazon Ember Light" charset="0"/>
                <a:cs typeface="Amazon Ember Light" charset="0"/>
              </a:defRPr>
            </a:lvl3pPr>
            <a:lvl4pPr marL="1600200" indent="-228600">
              <a:buFontTx/>
              <a:buBlip>
                <a:blip r:embed="rId3"/>
              </a:buBlip>
              <a:defRPr b="0" i="0">
                <a:solidFill>
                  <a:schemeClr val="bg1"/>
                </a:solidFill>
                <a:latin typeface="Amazon Ember Light" charset="0"/>
                <a:ea typeface="Amazon Ember Light" charset="0"/>
                <a:cs typeface="Amazon Ember Light" charset="0"/>
              </a:defRPr>
            </a:lvl4pPr>
            <a:lvl5pPr marL="2057400" indent="-228600">
              <a:buFontTx/>
              <a:buBlip>
                <a:blip r:embed="rId3"/>
              </a:buBlip>
              <a:defRPr b="0" i="0">
                <a:solidFill>
                  <a:schemeClr val="bg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
        <p:nvSpPr>
          <p:cNvPr id="7" name="TextBox 6"/>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extLst>
      <p:ext uri="{BB962C8B-B14F-4D97-AF65-F5344CB8AC3E}">
        <p14:creationId xmlns:p14="http://schemas.microsoft.com/office/powerpoint/2010/main" val="21395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662608" y="2770243"/>
            <a:ext cx="11115261" cy="779463"/>
          </a:xfrm>
        </p:spPr>
        <p:txBody>
          <a:bodyPr>
            <a:noAutofit/>
          </a:bodyPr>
          <a:lstStyle>
            <a:lvl1pPr>
              <a:defRPr sz="6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8" y="-2237"/>
            <a:ext cx="12193268" cy="6860237"/>
          </a:xfrm>
          <a:prstGeom prst="rect">
            <a:avLst/>
          </a:prstGeom>
        </p:spPr>
      </p:pic>
      <p:sp>
        <p:nvSpPr>
          <p:cNvPr id="2" name="Title 1"/>
          <p:cNvSpPr>
            <a:spLocks noGrp="1"/>
          </p:cNvSpPr>
          <p:nvPr userDrawn="1">
            <p:ph type="title"/>
          </p:nvPr>
        </p:nvSpPr>
        <p:spPr>
          <a:xfrm>
            <a:off x="238540" y="263527"/>
            <a:ext cx="9306513"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10515600"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
        <p:nvSpPr>
          <p:cNvPr id="4" name="TextBox 3"/>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8" y="-2237"/>
            <a:ext cx="12193268" cy="6860237"/>
          </a:xfrm>
          <a:prstGeom prst="rect">
            <a:avLst/>
          </a:prstGeom>
        </p:spPr>
      </p:pic>
      <p:sp>
        <p:nvSpPr>
          <p:cNvPr id="2" name="Title 1"/>
          <p:cNvSpPr>
            <a:spLocks noGrp="1"/>
          </p:cNvSpPr>
          <p:nvPr userDrawn="1">
            <p:ph type="title"/>
          </p:nvPr>
        </p:nvSpPr>
        <p:spPr>
          <a:xfrm>
            <a:off x="238540" y="263527"/>
            <a:ext cx="9322556"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5075583"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
        <p:nvSpPr>
          <p:cNvPr id="10" name="Content Placeholder 2"/>
          <p:cNvSpPr>
            <a:spLocks noGrp="1"/>
          </p:cNvSpPr>
          <p:nvPr>
            <p:ph idx="13"/>
          </p:nvPr>
        </p:nvSpPr>
        <p:spPr>
          <a:xfrm>
            <a:off x="5796169" y="1440305"/>
            <a:ext cx="5075583"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Box 11"/>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B8D881-A1FF-A248-B220-002DCF0CB8A4}" type="datetimeFigureOut">
              <a:rPr lang="en-US" smtClean="0"/>
              <a:t>9/30/2019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C43BFD-8FF7-A343-A8A6-E2338FCE8046}" type="slidenum">
              <a:rPr lang="en-US" smtClean="0"/>
              <a:t>‹#›</a:t>
            </a:fld>
            <a:endParaRPr lang="en-US" dirty="0"/>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72" r:id="rId4"/>
    <p:sldLayoutId id="214748367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8.xml"/><Relationship Id="rId5" Type="http://schemas.openxmlformats.org/officeDocument/2006/relationships/image" Target="../media/image14.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9.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10.xml"/><Relationship Id="rId5" Type="http://schemas.openxmlformats.org/officeDocument/2006/relationships/image" Target="../media/image17.png"/><Relationship Id="rId4" Type="http://schemas.openxmlformats.org/officeDocument/2006/relationships/image" Target="../media/image16.em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11.xml"/><Relationship Id="rId5" Type="http://schemas.openxmlformats.org/officeDocument/2006/relationships/image" Target="../media/image18.png"/><Relationship Id="rId4" Type="http://schemas.openxmlformats.org/officeDocument/2006/relationships/image" Target="../media/image16.em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1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13.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6.em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15.xml"/><Relationship Id="rId5" Type="http://schemas.openxmlformats.org/officeDocument/2006/relationships/image" Target="../media/image5.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16.xml"/><Relationship Id="rId5" Type="http://schemas.openxmlformats.org/officeDocument/2006/relationships/image" Target="../media/image7.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17.xml"/><Relationship Id="rId5" Type="http://schemas.openxmlformats.org/officeDocument/2006/relationships/image" Target="../media/image5.png"/><Relationship Id="rId4" Type="http://schemas.openxmlformats.org/officeDocument/2006/relationships/image" Target="../media/image23.em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18.xml"/><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19.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20.xml"/><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30.xml"/><Relationship Id="rId7" Type="http://schemas.openxmlformats.org/officeDocument/2006/relationships/diagramColors" Target="../diagrams/colors1.xml"/><Relationship Id="rId2" Type="http://schemas.openxmlformats.org/officeDocument/2006/relationships/slideLayout" Target="../slideLayouts/slideLayout4.xml"/><Relationship Id="rId1" Type="http://schemas.openxmlformats.org/officeDocument/2006/relationships/tags" Target="../tags/tag2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22.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33.png"/><Relationship Id="rId2" Type="http://schemas.openxmlformats.org/officeDocument/2006/relationships/slideLayout" Target="../slideLayouts/slideLayout4.xml"/><Relationship Id="rId1" Type="http://schemas.openxmlformats.org/officeDocument/2006/relationships/tags" Target="../tags/tag2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tags" Target="../tags/tag25.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xml"/><Relationship Id="rId1" Type="http://schemas.openxmlformats.org/officeDocument/2006/relationships/tags" Target="../tags/tag26.xml"/><Relationship Id="rId6" Type="http://schemas.openxmlformats.org/officeDocument/2006/relationships/image" Target="../media/image21.png"/><Relationship Id="rId5" Type="http://schemas.openxmlformats.org/officeDocument/2006/relationships/image" Target="../media/image36.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tags" Target="../tags/tag27.xml"/><Relationship Id="rId5" Type="http://schemas.openxmlformats.org/officeDocument/2006/relationships/image" Target="../media/image37.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28.xml"/><Relationship Id="rId6" Type="http://schemas.openxmlformats.org/officeDocument/2006/relationships/image" Target="../media/image39.png"/><Relationship Id="rId5" Type="http://schemas.openxmlformats.org/officeDocument/2006/relationships/image" Target="../media/image38.gif"/><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5.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6.xml"/><Relationship Id="rId5" Type="http://schemas.openxmlformats.org/officeDocument/2006/relationships/image" Target="../media/image7.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5436733" y="3358849"/>
            <a:ext cx="6031367" cy="1303418"/>
          </a:xfrm>
        </p:spPr>
        <p:txBody>
          <a:bodyPr/>
          <a:lstStyle/>
          <a:p>
            <a:r>
              <a:rPr lang="en-US" dirty="0"/>
              <a:t>Module 2, Section 5:                        AWS Core Services – Elastic Load Balancing</a:t>
            </a:r>
            <a:br>
              <a:rPr lang="en-US" dirty="0"/>
            </a:br>
            <a:r>
              <a:rPr lang="en-US" dirty="0"/>
              <a:t>Amazon CloudWatch</a:t>
            </a:r>
            <a:br>
              <a:rPr lang="en-US" dirty="0"/>
            </a:br>
            <a:r>
              <a:rPr lang="en-US" dirty="0"/>
              <a:t>Auto Scaling</a:t>
            </a:r>
          </a:p>
        </p:txBody>
      </p:sp>
      <p:sp>
        <p:nvSpPr>
          <p:cNvPr id="3" name="TextBox 2">
            <a:extLst>
              <a:ext uri="{FF2B5EF4-FFF2-40B4-BE49-F238E27FC236}">
                <a16:creationId xmlns:a16="http://schemas.microsoft.com/office/drawing/2014/main" id="{1BA4E08E-49FB-584A-9D42-DEE61070967E}"/>
              </a:ext>
            </a:extLst>
          </p:cNvPr>
          <p:cNvSpPr txBox="1"/>
          <p:nvPr/>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ustDataLst>
      <p:tags r:id="rId1"/>
    </p:custDataLst>
    <p:extLst>
      <p:ext uri="{BB962C8B-B14F-4D97-AF65-F5344CB8AC3E}">
        <p14:creationId xmlns:p14="http://schemas.microsoft.com/office/powerpoint/2010/main" val="2260831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Load Balancer Use Cases</a:t>
            </a:r>
          </a:p>
        </p:txBody>
      </p:sp>
      <p:pic>
        <p:nvPicPr>
          <p:cNvPr id="6" name="Content Placeholder 5"/>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852621" y="1612232"/>
            <a:ext cx="10501179" cy="4603256"/>
          </a:xfrm>
        </p:spPr>
      </p:pic>
      <p:pic>
        <p:nvPicPr>
          <p:cNvPr id="4" name="Content Placeholder 5">
            <a:extLst>
              <a:ext uri="{FF2B5EF4-FFF2-40B4-BE49-F238E27FC236}">
                <a16:creationId xmlns:a16="http://schemas.microsoft.com/office/drawing/2014/main" id="{AE1E109E-A069-4445-AF7D-070B93DA19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411" y="1764632"/>
            <a:ext cx="10501179" cy="4603256"/>
          </a:xfrm>
          <a:prstGeom prst="rect">
            <a:avLst/>
          </a:prstGeom>
        </p:spPr>
      </p:pic>
    </p:spTree>
    <p:extLst>
      <p:ext uri="{BB962C8B-B14F-4D97-AF65-F5344CB8AC3E}">
        <p14:creationId xmlns:p14="http://schemas.microsoft.com/office/powerpoint/2010/main" val="4114447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Load Balancer Use Cases</a:t>
            </a:r>
          </a:p>
        </p:txBody>
      </p:sp>
      <p:pic>
        <p:nvPicPr>
          <p:cNvPr id="5" name="Content Placeholder 4"/>
          <p:cNvPicPr>
            <a:picLocks noGrp="1" noChangeAspect="1"/>
          </p:cNvPicPr>
          <p:nvPr>
            <p:ph idx="13"/>
          </p:nvPr>
        </p:nvPicPr>
        <p:blipFill rotWithShape="1">
          <a:blip r:embed="rId3">
            <a:extLst>
              <a:ext uri="{28A0092B-C50C-407E-A947-70E740481C1C}">
                <a14:useLocalDpi xmlns:a14="http://schemas.microsoft.com/office/drawing/2010/main" val="0"/>
              </a:ext>
            </a:extLst>
          </a:blip>
          <a:srcRect t="1131" r="-126"/>
          <a:stretch/>
        </p:blipFill>
        <p:spPr>
          <a:xfrm>
            <a:off x="1305635" y="1540042"/>
            <a:ext cx="9667165" cy="4206629"/>
          </a:xfrm>
        </p:spPr>
      </p:pic>
      <p:pic>
        <p:nvPicPr>
          <p:cNvPr id="4" name="Content Placeholder 4">
            <a:extLst>
              <a:ext uri="{FF2B5EF4-FFF2-40B4-BE49-F238E27FC236}">
                <a16:creationId xmlns:a16="http://schemas.microsoft.com/office/drawing/2014/main" id="{DA412091-A330-464E-9813-1C4214AB9BA1}"/>
              </a:ext>
            </a:extLst>
          </p:cNvPr>
          <p:cNvPicPr>
            <a:picLocks noChangeAspect="1"/>
          </p:cNvPicPr>
          <p:nvPr/>
        </p:nvPicPr>
        <p:blipFill rotWithShape="1">
          <a:blip r:embed="rId3">
            <a:extLst>
              <a:ext uri="{28A0092B-C50C-407E-A947-70E740481C1C}">
                <a14:useLocalDpi xmlns:a14="http://schemas.microsoft.com/office/drawing/2010/main" val="0"/>
              </a:ext>
            </a:extLst>
          </a:blip>
          <a:srcRect t="1131" r="-126"/>
          <a:stretch/>
        </p:blipFill>
        <p:spPr>
          <a:xfrm>
            <a:off x="1458035" y="1692442"/>
            <a:ext cx="9667165" cy="4206629"/>
          </a:xfrm>
          <a:prstGeom prst="rect">
            <a:avLst/>
          </a:prstGeom>
        </p:spPr>
      </p:pic>
    </p:spTree>
    <p:extLst>
      <p:ext uri="{BB962C8B-B14F-4D97-AF65-F5344CB8AC3E}">
        <p14:creationId xmlns:p14="http://schemas.microsoft.com/office/powerpoint/2010/main" val="955961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Load Balancer Use Cases</a:t>
            </a:r>
          </a:p>
        </p:txBody>
      </p:sp>
      <p:pic>
        <p:nvPicPr>
          <p:cNvPr id="5" name="Content Placeholder 4"/>
          <p:cNvPicPr>
            <a:picLocks noGrp="1" noChangeAspect="1"/>
          </p:cNvPicPr>
          <p:nvPr>
            <p:ph idx="13"/>
          </p:nvPr>
        </p:nvPicPr>
        <p:blipFill rotWithShape="1">
          <a:blip r:embed="rId3">
            <a:extLst>
              <a:ext uri="{28A0092B-C50C-407E-A947-70E740481C1C}">
                <a14:useLocalDpi xmlns:a14="http://schemas.microsoft.com/office/drawing/2010/main" val="0"/>
              </a:ext>
            </a:extLst>
          </a:blip>
          <a:srcRect t="1131" r="-126"/>
          <a:stretch/>
        </p:blipFill>
        <p:spPr>
          <a:xfrm>
            <a:off x="1305635" y="1540042"/>
            <a:ext cx="9667165" cy="4206629"/>
          </a:xfrm>
        </p:spPr>
      </p:pic>
      <p:pic>
        <p:nvPicPr>
          <p:cNvPr id="6" name="Picture 5">
            <a:extLst>
              <a:ext uri="{FF2B5EF4-FFF2-40B4-BE49-F238E27FC236}">
                <a16:creationId xmlns:a16="http://schemas.microsoft.com/office/drawing/2014/main" id="{15BA8D1A-11C8-F148-B4EE-BF4C71AE736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9642" y="1223212"/>
            <a:ext cx="2402304" cy="2402304"/>
          </a:xfrm>
          <a:prstGeom prst="rect">
            <a:avLst/>
          </a:prstGeom>
        </p:spPr>
      </p:pic>
      <p:sp>
        <p:nvSpPr>
          <p:cNvPr id="7" name="Content Placeholder 2">
            <a:extLst>
              <a:ext uri="{FF2B5EF4-FFF2-40B4-BE49-F238E27FC236}">
                <a16:creationId xmlns:a16="http://schemas.microsoft.com/office/drawing/2014/main" id="{6918E661-33CD-1B45-8661-B7A56C48BFF0}"/>
              </a:ext>
            </a:extLst>
          </p:cNvPr>
          <p:cNvSpPr>
            <a:spLocks noGrp="1"/>
          </p:cNvSpPr>
          <p:nvPr>
            <p:ph idx="1"/>
          </p:nvPr>
        </p:nvSpPr>
        <p:spPr>
          <a:xfrm>
            <a:off x="238538" y="1440305"/>
            <a:ext cx="11340549" cy="1324160"/>
          </a:xfrm>
        </p:spPr>
        <p:txBody>
          <a:bodyPr>
            <a:noAutofit/>
          </a:bodyPr>
          <a:lstStyle/>
          <a:p>
            <a:pPr marL="457200" lvl="1" indent="-457200">
              <a:lnSpc>
                <a:spcPct val="100000"/>
              </a:lnSpc>
              <a:spcBef>
                <a:spcPts val="1000"/>
              </a:spcBef>
              <a:spcAft>
                <a:spcPts val="800"/>
              </a:spcAft>
            </a:pPr>
            <a:r>
              <a:rPr lang="en-US" sz="2800" dirty="0"/>
              <a:t>Sudden and volatile traffic patterns</a:t>
            </a:r>
          </a:p>
          <a:p>
            <a:pPr marL="457200" lvl="1" indent="-457200">
              <a:lnSpc>
                <a:spcPct val="100000"/>
              </a:lnSpc>
              <a:spcBef>
                <a:spcPts val="1000"/>
              </a:spcBef>
              <a:spcAft>
                <a:spcPts val="800"/>
              </a:spcAft>
            </a:pPr>
            <a:r>
              <a:rPr lang="en-US" sz="2800" dirty="0"/>
              <a:t>Single static IP address per Availability Zone</a:t>
            </a:r>
          </a:p>
          <a:p>
            <a:pPr marL="457200" lvl="1" indent="-457200">
              <a:lnSpc>
                <a:spcPct val="100000"/>
              </a:lnSpc>
              <a:spcBef>
                <a:spcPts val="1000"/>
              </a:spcBef>
              <a:spcAft>
                <a:spcPts val="800"/>
              </a:spcAft>
            </a:pPr>
            <a:r>
              <a:rPr lang="en-US" sz="2800" dirty="0"/>
              <a:t>Ideal for applications that require extreme performance</a:t>
            </a:r>
          </a:p>
        </p:txBody>
      </p:sp>
    </p:spTree>
    <p:extLst>
      <p:ext uri="{BB962C8B-B14F-4D97-AF65-F5344CB8AC3E}">
        <p14:creationId xmlns:p14="http://schemas.microsoft.com/office/powerpoint/2010/main" val="3094060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Balancer Monitoring</a:t>
            </a:r>
          </a:p>
        </p:txBody>
      </p:sp>
      <p:pic>
        <p:nvPicPr>
          <p:cNvPr id="5" name="Content Placeholder 4"/>
          <p:cNvPicPr>
            <a:picLocks noGrp="1" noChangeAspect="1"/>
          </p:cNvPicPr>
          <p:nvPr>
            <p:ph idx="13"/>
          </p:nvPr>
        </p:nvPicPr>
        <p:blipFill rotWithShape="1">
          <a:blip r:embed="rId3">
            <a:extLst>
              <a:ext uri="{28A0092B-C50C-407E-A947-70E740481C1C}">
                <a14:useLocalDpi xmlns:a14="http://schemas.microsoft.com/office/drawing/2010/main" val="0"/>
              </a:ext>
            </a:extLst>
          </a:blip>
          <a:srcRect t="1131" r="-126"/>
          <a:stretch/>
        </p:blipFill>
        <p:spPr>
          <a:xfrm>
            <a:off x="1305635" y="1540042"/>
            <a:ext cx="9667165" cy="4206629"/>
          </a:xfrm>
        </p:spPr>
      </p:pic>
      <p:sp>
        <p:nvSpPr>
          <p:cNvPr id="7" name="Content Placeholder 2">
            <a:extLst>
              <a:ext uri="{FF2B5EF4-FFF2-40B4-BE49-F238E27FC236}">
                <a16:creationId xmlns:a16="http://schemas.microsoft.com/office/drawing/2014/main" id="{6918E661-33CD-1B45-8661-B7A56C48BFF0}"/>
              </a:ext>
            </a:extLst>
          </p:cNvPr>
          <p:cNvSpPr>
            <a:spLocks noGrp="1"/>
          </p:cNvSpPr>
          <p:nvPr>
            <p:ph idx="1"/>
          </p:nvPr>
        </p:nvSpPr>
        <p:spPr>
          <a:xfrm>
            <a:off x="4903049" y="1936426"/>
            <a:ext cx="6069751" cy="1324160"/>
          </a:xfrm>
        </p:spPr>
        <p:txBody>
          <a:bodyPr>
            <a:noAutofit/>
          </a:bodyPr>
          <a:lstStyle/>
          <a:p>
            <a:pPr marL="457200" lvl="1" indent="-457200">
              <a:lnSpc>
                <a:spcPct val="100000"/>
              </a:lnSpc>
              <a:spcBef>
                <a:spcPts val="1000"/>
              </a:spcBef>
              <a:spcAft>
                <a:spcPts val="800"/>
              </a:spcAft>
            </a:pPr>
            <a:r>
              <a:rPr lang="en-US" sz="2800" dirty="0"/>
              <a:t>View Hypertext Transfer Protocol (HTTP) responses</a:t>
            </a:r>
          </a:p>
          <a:p>
            <a:pPr marL="457200" lvl="1" indent="-457200">
              <a:lnSpc>
                <a:spcPct val="100000"/>
              </a:lnSpc>
              <a:spcBef>
                <a:spcPts val="1000"/>
              </a:spcBef>
              <a:spcAft>
                <a:spcPts val="800"/>
              </a:spcAft>
            </a:pPr>
            <a:r>
              <a:rPr lang="en-US" sz="2800" dirty="0"/>
              <a:t>See number of healthy and unhealthy hosts</a:t>
            </a:r>
          </a:p>
          <a:p>
            <a:pPr marL="457200" lvl="1" indent="-457200">
              <a:lnSpc>
                <a:spcPct val="100000"/>
              </a:lnSpc>
              <a:spcBef>
                <a:spcPts val="1000"/>
              </a:spcBef>
              <a:spcAft>
                <a:spcPts val="800"/>
              </a:spcAft>
            </a:pPr>
            <a:r>
              <a:rPr lang="en-US" sz="2800" dirty="0"/>
              <a:t>Filter metrics based on Availability Zones or load balancer</a:t>
            </a:r>
          </a:p>
        </p:txBody>
      </p:sp>
      <p:pic>
        <p:nvPicPr>
          <p:cNvPr id="6" name="Picture 5">
            <a:extLst>
              <a:ext uri="{FF2B5EF4-FFF2-40B4-BE49-F238E27FC236}">
                <a16:creationId xmlns:a16="http://schemas.microsoft.com/office/drawing/2014/main" id="{5DEC5C0A-3A32-8540-A2ED-01EEDE9A0235}"/>
              </a:ext>
            </a:extLst>
          </p:cNvPr>
          <p:cNvPicPr>
            <a:picLocks noChangeAspect="1"/>
          </p:cNvPicPr>
          <p:nvPr/>
        </p:nvPicPr>
        <p:blipFill>
          <a:blip r:embed="rId4"/>
          <a:stretch>
            <a:fillRect/>
          </a:stretch>
        </p:blipFill>
        <p:spPr>
          <a:xfrm>
            <a:off x="699348" y="1720771"/>
            <a:ext cx="4203700" cy="4025900"/>
          </a:xfrm>
          <a:prstGeom prst="rect">
            <a:avLst/>
          </a:prstGeom>
        </p:spPr>
      </p:pic>
    </p:spTree>
    <p:extLst>
      <p:ext uri="{BB962C8B-B14F-4D97-AF65-F5344CB8AC3E}">
        <p14:creationId xmlns:p14="http://schemas.microsoft.com/office/powerpoint/2010/main" val="15195158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Review</a:t>
            </a:r>
          </a:p>
        </p:txBody>
      </p:sp>
      <p:pic>
        <p:nvPicPr>
          <p:cNvPr id="5" name="Content Placeholder 4"/>
          <p:cNvPicPr>
            <a:picLocks noGrp="1" noChangeAspect="1"/>
          </p:cNvPicPr>
          <p:nvPr>
            <p:ph idx="13"/>
          </p:nvPr>
        </p:nvPicPr>
        <p:blipFill rotWithShape="1">
          <a:blip r:embed="rId3">
            <a:extLst>
              <a:ext uri="{28A0092B-C50C-407E-A947-70E740481C1C}">
                <a14:useLocalDpi xmlns:a14="http://schemas.microsoft.com/office/drawing/2010/main" val="0"/>
              </a:ext>
            </a:extLst>
          </a:blip>
          <a:srcRect t="1131" r="-126"/>
          <a:stretch/>
        </p:blipFill>
        <p:spPr>
          <a:xfrm>
            <a:off x="1305635" y="1540042"/>
            <a:ext cx="9667165" cy="4206629"/>
          </a:xfrm>
        </p:spPr>
      </p:pic>
      <p:sp>
        <p:nvSpPr>
          <p:cNvPr id="7" name="Content Placeholder 2">
            <a:extLst>
              <a:ext uri="{FF2B5EF4-FFF2-40B4-BE49-F238E27FC236}">
                <a16:creationId xmlns:a16="http://schemas.microsoft.com/office/drawing/2014/main" id="{6918E661-33CD-1B45-8661-B7A56C48BFF0}"/>
              </a:ext>
            </a:extLst>
          </p:cNvPr>
          <p:cNvSpPr>
            <a:spLocks noGrp="1"/>
          </p:cNvSpPr>
          <p:nvPr>
            <p:ph idx="1"/>
          </p:nvPr>
        </p:nvSpPr>
        <p:spPr>
          <a:xfrm>
            <a:off x="238538" y="1440305"/>
            <a:ext cx="10479081" cy="1324160"/>
          </a:xfrm>
        </p:spPr>
        <p:txBody>
          <a:bodyPr>
            <a:noAutofit/>
          </a:bodyPr>
          <a:lstStyle/>
          <a:p>
            <a:pPr marL="457200" lvl="1" indent="-457200">
              <a:lnSpc>
                <a:spcPct val="100000"/>
              </a:lnSpc>
              <a:spcBef>
                <a:spcPts val="1000"/>
              </a:spcBef>
              <a:spcAft>
                <a:spcPts val="800"/>
              </a:spcAft>
            </a:pPr>
            <a:r>
              <a:rPr lang="en-US" sz="2800" dirty="0"/>
              <a:t>Load balancers automatically distribute incoming traffic load </a:t>
            </a:r>
          </a:p>
          <a:p>
            <a:pPr marL="457200" lvl="1" indent="-457200">
              <a:lnSpc>
                <a:spcPct val="100000"/>
              </a:lnSpc>
              <a:spcBef>
                <a:spcPts val="1000"/>
              </a:spcBef>
              <a:spcAft>
                <a:spcPts val="800"/>
              </a:spcAft>
            </a:pPr>
            <a:r>
              <a:rPr lang="en-US" sz="2800" dirty="0"/>
              <a:t>ELB offers three types of load balancers:</a:t>
            </a:r>
          </a:p>
          <a:p>
            <a:pPr marL="914400" lvl="2" indent="-457200">
              <a:lnSpc>
                <a:spcPct val="100000"/>
              </a:lnSpc>
              <a:spcBef>
                <a:spcPts val="1000"/>
              </a:spcBef>
              <a:spcAft>
                <a:spcPts val="800"/>
              </a:spcAft>
            </a:pPr>
            <a:r>
              <a:rPr lang="en-US" sz="2400" dirty="0"/>
              <a:t>Application Load Balancer</a:t>
            </a:r>
          </a:p>
          <a:p>
            <a:pPr marL="914400" lvl="2" indent="-457200">
              <a:lnSpc>
                <a:spcPct val="100000"/>
              </a:lnSpc>
              <a:spcBef>
                <a:spcPts val="1000"/>
              </a:spcBef>
              <a:spcAft>
                <a:spcPts val="800"/>
              </a:spcAft>
            </a:pPr>
            <a:r>
              <a:rPr lang="en-US" sz="2400" dirty="0"/>
              <a:t>Network Load Balancer</a:t>
            </a:r>
          </a:p>
          <a:p>
            <a:pPr marL="914400" lvl="2" indent="-457200">
              <a:lnSpc>
                <a:spcPct val="100000"/>
              </a:lnSpc>
              <a:spcBef>
                <a:spcPts val="1000"/>
              </a:spcBef>
              <a:spcAft>
                <a:spcPts val="800"/>
              </a:spcAft>
            </a:pPr>
            <a:r>
              <a:rPr lang="en-US" sz="2400" dirty="0"/>
              <a:t>Classic Load Balancer</a:t>
            </a:r>
          </a:p>
          <a:p>
            <a:pPr marL="457200" lvl="1" indent="-457200">
              <a:lnSpc>
                <a:spcPct val="100000"/>
              </a:lnSpc>
              <a:spcBef>
                <a:spcPts val="1000"/>
              </a:spcBef>
              <a:spcAft>
                <a:spcPts val="800"/>
              </a:spcAft>
            </a:pPr>
            <a:r>
              <a:rPr lang="en-US" sz="2800" dirty="0"/>
              <a:t>ELB offers several monitoring tools.</a:t>
            </a:r>
          </a:p>
        </p:txBody>
      </p:sp>
    </p:spTree>
    <p:extLst>
      <p:ext uri="{BB962C8B-B14F-4D97-AF65-F5344CB8AC3E}">
        <p14:creationId xmlns:p14="http://schemas.microsoft.com/office/powerpoint/2010/main" val="698281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4" y="2989385"/>
            <a:ext cx="11613195" cy="668215"/>
          </a:xfrm>
        </p:spPr>
        <p:txBody>
          <a:bodyPr>
            <a:noAutofit/>
          </a:bodyPr>
          <a:lstStyle/>
          <a:p>
            <a:r>
              <a:rPr lang="en-US" sz="4800" dirty="0"/>
              <a:t>Part 2: Amazon CloudWatch</a:t>
            </a:r>
          </a:p>
        </p:txBody>
      </p:sp>
    </p:spTree>
    <p:custDataLst>
      <p:tags r:id="rId1"/>
    </p:custDataLst>
    <p:extLst>
      <p:ext uri="{BB962C8B-B14F-4D97-AF65-F5344CB8AC3E}">
        <p14:creationId xmlns:p14="http://schemas.microsoft.com/office/powerpoint/2010/main" val="1325882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dirty="0"/>
              <a:t>Leveraging Information to Optimize</a:t>
            </a:r>
          </a:p>
        </p:txBody>
      </p:sp>
      <p:sp>
        <p:nvSpPr>
          <p:cNvPr id="9" name="Rectangle 8"/>
          <p:cNvSpPr/>
          <p:nvPr/>
        </p:nvSpPr>
        <p:spPr>
          <a:xfrm>
            <a:off x="5764696" y="2623651"/>
            <a:ext cx="5939624" cy="3861570"/>
          </a:xfrm>
          <a:prstGeom prst="rect">
            <a:avLst/>
          </a:prstGeom>
        </p:spPr>
        <p:txBody>
          <a:bodyPr wrap="square">
            <a:spAutoFit/>
          </a:bodyPr>
          <a:lstStyle/>
          <a:p>
            <a:pPr marL="457200" indent="-457200">
              <a:lnSpc>
                <a:spcPct val="90000"/>
              </a:lnSpc>
              <a:spcBef>
                <a:spcPts val="1800"/>
              </a:spcBef>
              <a:spcAft>
                <a:spcPts val="800"/>
              </a:spcAft>
              <a:buClr>
                <a:schemeClr val="bg2">
                  <a:lumMod val="10000"/>
                </a:schemeClr>
              </a:buClr>
              <a:buBlip>
                <a:blip r:embed="rId4"/>
              </a:buBlip>
            </a:pPr>
            <a:r>
              <a:rPr lang="en-US" sz="2800" dirty="0">
                <a:latin typeface="Amazon Ember Light" charset="0"/>
                <a:ea typeface="Amazon Ember Light" charset="0"/>
                <a:cs typeface="Amazon Ember Light" charset="0"/>
              </a:rPr>
              <a:t>How do I know when I should launch more</a:t>
            </a: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 Amazon EC2 instances?</a:t>
            </a:r>
            <a:r>
              <a:rPr lang="en-US" sz="2800" dirty="0">
                <a:latin typeface="Amazon Ember Light" charset="0"/>
                <a:ea typeface="Amazon Ember Light" charset="0"/>
                <a:cs typeface="Amazon Ember Light" charset="0"/>
              </a:rPr>
              <a:t> </a:t>
            </a:r>
          </a:p>
          <a:p>
            <a:pPr marL="457200" indent="-457200">
              <a:lnSpc>
                <a:spcPct val="90000"/>
              </a:lnSpc>
              <a:spcBef>
                <a:spcPts val="1800"/>
              </a:spcBef>
              <a:spcAft>
                <a:spcPts val="800"/>
              </a:spcAft>
              <a:buClr>
                <a:schemeClr val="bg2">
                  <a:lumMod val="10000"/>
                </a:schemeClr>
              </a:buClr>
              <a:buBlip>
                <a:blip r:embed="rId4"/>
              </a:buBlip>
            </a:pPr>
            <a:r>
              <a:rPr lang="en-US" sz="2800" dirty="0">
                <a:latin typeface="Amazon Ember Light" charset="0"/>
                <a:ea typeface="Amazon Ember Light" charset="0"/>
                <a:cs typeface="Amazon Ember Light" charset="0"/>
              </a:rPr>
              <a:t>Is my </a:t>
            </a: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application's performance </a:t>
            </a:r>
            <a:r>
              <a:rPr lang="en-US" sz="2800" dirty="0">
                <a:latin typeface="Amazon Ember Light" charset="0"/>
                <a:ea typeface="Amazon Ember Light" charset="0"/>
                <a:cs typeface="Amazon Ember Light" charset="0"/>
              </a:rPr>
              <a:t>or </a:t>
            </a: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availability</a:t>
            </a:r>
            <a:r>
              <a:rPr lang="en-US" sz="2800" dirty="0">
                <a:latin typeface="Amazon Ember Light" charset="0"/>
                <a:ea typeface="Amazon Ember Light" charset="0"/>
                <a:cs typeface="Amazon Ember Light" charset="0"/>
              </a:rPr>
              <a:t> being affected by a lack of sufficient capacity?</a:t>
            </a:r>
          </a:p>
          <a:p>
            <a:pPr marL="457200" indent="-457200">
              <a:lnSpc>
                <a:spcPct val="90000"/>
              </a:lnSpc>
              <a:spcBef>
                <a:spcPts val="1800"/>
              </a:spcBef>
              <a:spcAft>
                <a:spcPts val="800"/>
              </a:spcAft>
              <a:buClr>
                <a:schemeClr val="bg2">
                  <a:lumMod val="10000"/>
                </a:schemeClr>
              </a:buClr>
              <a:buBlip>
                <a:blip r:embed="rId4"/>
              </a:buBlip>
            </a:pPr>
            <a:r>
              <a:rPr lang="en-US" sz="2800" dirty="0">
                <a:latin typeface="Amazon Ember Light" charset="0"/>
                <a:ea typeface="Amazon Ember Light" charset="0"/>
                <a:cs typeface="Amazon Ember Light" charset="0"/>
              </a:rPr>
              <a:t>How much of my infrastructure is actually </a:t>
            </a: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being used</a:t>
            </a:r>
            <a:r>
              <a:rPr lang="en-US" sz="2800" dirty="0">
                <a:latin typeface="Amazon Ember Light" charset="0"/>
                <a:ea typeface="Amazon Ember Light" charset="0"/>
                <a:cs typeface="Amazon Ember Light" charset="0"/>
              </a:rPr>
              <a:t>?</a:t>
            </a:r>
          </a:p>
        </p:txBody>
      </p:sp>
      <p:sp>
        <p:nvSpPr>
          <p:cNvPr id="5" name="Rectangle 4">
            <a:extLst>
              <a:ext uri="{FF2B5EF4-FFF2-40B4-BE49-F238E27FC236}">
                <a16:creationId xmlns:a16="http://schemas.microsoft.com/office/drawing/2014/main" id="{45CAD90C-E049-7D4D-AA25-3B4607282CE6}"/>
              </a:ext>
            </a:extLst>
          </p:cNvPr>
          <p:cNvSpPr/>
          <p:nvPr/>
        </p:nvSpPr>
        <p:spPr>
          <a:xfrm>
            <a:off x="477078" y="1517182"/>
            <a:ext cx="10504006" cy="978729"/>
          </a:xfrm>
          <a:prstGeom prst="rect">
            <a:avLst/>
          </a:prstGeom>
        </p:spPr>
        <p:txBody>
          <a:bodyPr wrap="square">
            <a:spAutoFit/>
          </a:bodyPr>
          <a:lstStyle/>
          <a:p>
            <a:pPr>
              <a:lnSpc>
                <a:spcPct val="90000"/>
              </a:lnSpc>
              <a:spcBef>
                <a:spcPts val="1800"/>
              </a:spcBef>
              <a:spcAft>
                <a:spcPts val="800"/>
              </a:spcAft>
              <a:buClr>
                <a:schemeClr val="bg2">
                  <a:lumMod val="10000"/>
                </a:schemeClr>
              </a:buClr>
            </a:pPr>
            <a:r>
              <a:rPr lang="en-US" sz="3200" dirty="0">
                <a:latin typeface="Amazon Ember Light" charset="0"/>
                <a:ea typeface="Amazon Ember Light" charset="0"/>
                <a:cs typeface="Amazon Ember Light" charset="0"/>
              </a:rPr>
              <a:t>To leverage AWS in an </a:t>
            </a:r>
            <a:r>
              <a:rPr lang="en-US" sz="32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efficient</a:t>
            </a:r>
            <a:r>
              <a:rPr lang="en-US" sz="3200" dirty="0">
                <a:latin typeface="Amazon Ember Light" charset="0"/>
                <a:ea typeface="Amazon Ember Light" charset="0"/>
                <a:cs typeface="Amazon Ember Light" charset="0"/>
              </a:rPr>
              <a:t> way, you need </a:t>
            </a:r>
            <a:r>
              <a:rPr lang="en-US" sz="32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insight</a:t>
            </a:r>
            <a:r>
              <a:rPr lang="en-US" sz="3200" dirty="0">
                <a:latin typeface="Amazon Ember Light" charset="0"/>
                <a:ea typeface="Amazon Ember Light" charset="0"/>
                <a:cs typeface="Amazon Ember Light" charset="0"/>
              </a:rPr>
              <a:t> into your AWS resources: </a:t>
            </a:r>
          </a:p>
        </p:txBody>
      </p:sp>
      <p:pic>
        <p:nvPicPr>
          <p:cNvPr id="4" name="Picture 3">
            <a:extLst>
              <a:ext uri="{FF2B5EF4-FFF2-40B4-BE49-F238E27FC236}">
                <a16:creationId xmlns:a16="http://schemas.microsoft.com/office/drawing/2014/main" id="{0E150AF7-09AB-6A48-AF76-6687ABA90323}"/>
              </a:ext>
            </a:extLst>
          </p:cNvPr>
          <p:cNvPicPr>
            <a:picLocks noChangeAspect="1"/>
          </p:cNvPicPr>
          <p:nvPr/>
        </p:nvPicPr>
        <p:blipFill>
          <a:blip r:embed="rId5"/>
          <a:stretch>
            <a:fillRect/>
          </a:stretch>
        </p:blipFill>
        <p:spPr>
          <a:xfrm>
            <a:off x="477077" y="2970103"/>
            <a:ext cx="5041955" cy="2675323"/>
          </a:xfrm>
          <a:prstGeom prst="rect">
            <a:avLst/>
          </a:prstGeom>
        </p:spPr>
      </p:pic>
    </p:spTree>
    <p:custDataLst>
      <p:tags r:id="rId1"/>
    </p:custDataLst>
    <p:extLst>
      <p:ext uri="{BB962C8B-B14F-4D97-AF65-F5344CB8AC3E}">
        <p14:creationId xmlns:p14="http://schemas.microsoft.com/office/powerpoint/2010/main" val="1395042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70263E-0285-904D-9372-E42C1509594C}"/>
              </a:ext>
            </a:extLst>
          </p:cNvPr>
          <p:cNvPicPr>
            <a:picLocks noChangeAspect="1"/>
          </p:cNvPicPr>
          <p:nvPr/>
        </p:nvPicPr>
        <p:blipFill>
          <a:blip r:embed="rId4"/>
          <a:stretch>
            <a:fillRect/>
          </a:stretch>
        </p:blipFill>
        <p:spPr>
          <a:xfrm>
            <a:off x="458176" y="1394682"/>
            <a:ext cx="11393483" cy="5178856"/>
          </a:xfrm>
          <a:prstGeom prst="rect">
            <a:avLst/>
          </a:prstGeom>
        </p:spPr>
      </p:pic>
      <p:sp>
        <p:nvSpPr>
          <p:cNvPr id="5" name="Title 1"/>
          <p:cNvSpPr>
            <a:spLocks noGrp="1"/>
          </p:cNvSpPr>
          <p:nvPr>
            <p:ph type="title"/>
          </p:nvPr>
        </p:nvSpPr>
        <p:spPr/>
        <p:txBody>
          <a:bodyPr>
            <a:normAutofit/>
          </a:bodyPr>
          <a:lstStyle/>
          <a:p>
            <a:r>
              <a:rPr lang="en-US" dirty="0"/>
              <a:t>Monitoring Resource Performance</a:t>
            </a:r>
          </a:p>
        </p:txBody>
      </p:sp>
    </p:spTree>
    <p:custDataLst>
      <p:tags r:id="rId1"/>
    </p:custDataLst>
    <p:extLst>
      <p:ext uri="{BB962C8B-B14F-4D97-AF65-F5344CB8AC3E}">
        <p14:creationId xmlns:p14="http://schemas.microsoft.com/office/powerpoint/2010/main" val="1919566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100" dirty="0"/>
              <a:t>What is Amazon CloudWatch?</a:t>
            </a:r>
          </a:p>
        </p:txBody>
      </p:sp>
      <p:pic>
        <p:nvPicPr>
          <p:cNvPr id="26" name="Picture 25"/>
          <p:cNvPicPr>
            <a:picLocks noChangeAspect="1"/>
          </p:cNvPicPr>
          <p:nvPr/>
        </p:nvPicPr>
        <p:blipFill>
          <a:blip r:embed="rId4"/>
          <a:stretch>
            <a:fillRect/>
          </a:stretch>
        </p:blipFill>
        <p:spPr>
          <a:xfrm>
            <a:off x="1406750" y="2312001"/>
            <a:ext cx="1630235" cy="1829856"/>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6065354" y="1890000"/>
            <a:ext cx="5682700" cy="3961084"/>
          </a:xfrm>
          <a:prstGeom prst="rect">
            <a:avLst/>
          </a:prstGeom>
        </p:spPr>
        <p:txBody>
          <a:bodyPr wrap="square">
            <a:spAutoFit/>
          </a:bodyPr>
          <a:lstStyle/>
          <a:p>
            <a:pPr>
              <a:lnSpc>
                <a:spcPct val="90000"/>
              </a:lnSpc>
              <a:spcBef>
                <a:spcPts val="1200"/>
              </a:spcBef>
              <a:spcAft>
                <a:spcPts val="4200"/>
              </a:spcAft>
              <a:buClr>
                <a:schemeClr val="bg2">
                  <a:lumMod val="10000"/>
                </a:schemeClr>
              </a:buClr>
            </a:pP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Track </a:t>
            </a:r>
            <a:r>
              <a:rPr lang="en-US" sz="2800" dirty="0">
                <a:latin typeface="Amazon Ember Light" charset="0"/>
                <a:ea typeface="Amazon Ember Light" charset="0"/>
                <a:cs typeface="Amazon Ember Light" charset="0"/>
              </a:rPr>
              <a:t>resource and application performance.</a:t>
            </a:r>
          </a:p>
          <a:p>
            <a:pPr>
              <a:lnSpc>
                <a:spcPct val="90000"/>
              </a:lnSpc>
              <a:spcBef>
                <a:spcPts val="1200"/>
              </a:spcBef>
              <a:buClr>
                <a:schemeClr val="bg2">
                  <a:lumMod val="10000"/>
                </a:schemeClr>
              </a:buClr>
            </a:pP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Collect and monitor </a:t>
            </a:r>
            <a:r>
              <a:rPr lang="en-US" sz="2800" dirty="0">
                <a:latin typeface="Amazon Ember Light" charset="0"/>
                <a:ea typeface="Amazon Ember Light" charset="0"/>
                <a:cs typeface="Amazon Ember Light" charset="0"/>
              </a:rPr>
              <a:t>log files.</a:t>
            </a:r>
          </a:p>
          <a:p>
            <a:pPr>
              <a:lnSpc>
                <a:spcPct val="90000"/>
              </a:lnSpc>
              <a:spcBef>
                <a:spcPts val="1200"/>
              </a:spcBef>
              <a:buClr>
                <a:schemeClr val="bg2">
                  <a:lumMod val="10000"/>
                </a:schemeClr>
              </a:buClr>
            </a:pPr>
            <a:endParaRPr lang="en-US" sz="2800" dirty="0">
              <a:latin typeface="Amazon Ember Light" charset="0"/>
              <a:ea typeface="Amazon Ember Light" charset="0"/>
              <a:cs typeface="Amazon Ember Light" charset="0"/>
            </a:endParaRPr>
          </a:p>
          <a:p>
            <a:pPr>
              <a:lnSpc>
                <a:spcPct val="90000"/>
              </a:lnSpc>
              <a:spcBef>
                <a:spcPts val="1200"/>
              </a:spcBef>
              <a:buClr>
                <a:schemeClr val="bg2">
                  <a:lumMod val="10000"/>
                </a:schemeClr>
              </a:buClr>
            </a:pP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Get notified </a:t>
            </a:r>
            <a:r>
              <a:rPr lang="en-US" sz="2800" dirty="0">
                <a:latin typeface="Amazon Ember Light" charset="0"/>
                <a:ea typeface="Amazon Ember Light" charset="0"/>
                <a:cs typeface="Amazon Ember Light" charset="0"/>
              </a:rPr>
              <a:t>when an alarm goes off.</a:t>
            </a:r>
          </a:p>
          <a:p>
            <a:pPr>
              <a:lnSpc>
                <a:spcPct val="90000"/>
              </a:lnSpc>
              <a:spcBef>
                <a:spcPts val="1200"/>
              </a:spcBef>
              <a:buClr>
                <a:schemeClr val="bg2">
                  <a:lumMod val="10000"/>
                </a:schemeClr>
              </a:buClr>
            </a:pPr>
            <a:endParaRPr lang="en-US" sz="2800" dirty="0">
              <a:latin typeface="Amazon Ember Light" charset="0"/>
              <a:ea typeface="Amazon Ember Light" charset="0"/>
              <a:cs typeface="Amazon Ember Light" charset="0"/>
            </a:endParaRPr>
          </a:p>
        </p:txBody>
      </p:sp>
      <p:pic>
        <p:nvPicPr>
          <p:cNvPr id="4" name="Picture 3">
            <a:extLst>
              <a:ext uri="{FF2B5EF4-FFF2-40B4-BE49-F238E27FC236}">
                <a16:creationId xmlns:a16="http://schemas.microsoft.com/office/drawing/2014/main" id="{44FB9D06-59DF-D040-9CA8-8494A7E64F19}"/>
              </a:ext>
            </a:extLst>
          </p:cNvPr>
          <p:cNvPicPr>
            <a:picLocks noChangeAspect="1"/>
          </p:cNvPicPr>
          <p:nvPr/>
        </p:nvPicPr>
        <p:blipFill>
          <a:blip r:embed="rId5"/>
          <a:stretch>
            <a:fillRect/>
          </a:stretch>
        </p:blipFill>
        <p:spPr>
          <a:xfrm>
            <a:off x="4655654" y="1649065"/>
            <a:ext cx="1409700" cy="4076700"/>
          </a:xfrm>
          <a:prstGeom prst="rect">
            <a:avLst/>
          </a:prstGeom>
        </p:spPr>
      </p:pic>
      <p:sp>
        <p:nvSpPr>
          <p:cNvPr id="5" name="TextBox 4">
            <a:extLst>
              <a:ext uri="{FF2B5EF4-FFF2-40B4-BE49-F238E27FC236}">
                <a16:creationId xmlns:a16="http://schemas.microsoft.com/office/drawing/2014/main" id="{67DA143F-2EC7-D348-8FA0-EC10D51766CB}"/>
              </a:ext>
            </a:extLst>
          </p:cNvPr>
          <p:cNvSpPr txBox="1"/>
          <p:nvPr/>
        </p:nvSpPr>
        <p:spPr>
          <a:xfrm>
            <a:off x="1270324" y="4611759"/>
            <a:ext cx="1903086" cy="830997"/>
          </a:xfrm>
          <a:prstGeom prst="rect">
            <a:avLst/>
          </a:prstGeom>
          <a:noFill/>
        </p:spPr>
        <p:txBody>
          <a:bodyPr wrap="none" rtlCol="0">
            <a:spAutoFit/>
          </a:bodyPr>
          <a:lstStyle/>
          <a:p>
            <a:pPr algn="ctr"/>
            <a:r>
              <a:rPr lang="en-US" sz="2400" dirty="0">
                <a:latin typeface="Amazon Ember Medium" panose="020B0603020204020204" pitchFamily="34" charset="0"/>
                <a:ea typeface="Amazon Ember Medium" panose="020B0603020204020204" pitchFamily="34" charset="0"/>
                <a:cs typeface="Amazon Ember Medium" panose="020B0603020204020204" pitchFamily="34" charset="0"/>
              </a:rPr>
              <a:t>Amazon</a:t>
            </a:r>
          </a:p>
          <a:p>
            <a:pPr algn="ctr"/>
            <a:r>
              <a:rPr lang="en-US" sz="2400" dirty="0">
                <a:latin typeface="Amazon Ember Medium" panose="020B0603020204020204" pitchFamily="34" charset="0"/>
                <a:ea typeface="Amazon Ember Medium" panose="020B0603020204020204" pitchFamily="34" charset="0"/>
                <a:cs typeface="Amazon Ember Medium" panose="020B0603020204020204" pitchFamily="34" charset="0"/>
              </a:rPr>
              <a:t>CloudWatch</a:t>
            </a:r>
          </a:p>
        </p:txBody>
      </p:sp>
    </p:spTree>
    <p:custDataLst>
      <p:tags r:id="rId1"/>
    </p:custDataLst>
    <p:extLst>
      <p:ext uri="{BB962C8B-B14F-4D97-AF65-F5344CB8AC3E}">
        <p14:creationId xmlns:p14="http://schemas.microsoft.com/office/powerpoint/2010/main" val="2531757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animEffect transition="in" filter="fade">
                                      <p:cBhvr>
                                        <p:cTn id="17"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100" dirty="0"/>
              <a:t>Amazon CloudWatch Terms</a:t>
            </a:r>
          </a:p>
        </p:txBody>
      </p:sp>
      <p:pic>
        <p:nvPicPr>
          <p:cNvPr id="26" name="Picture 25"/>
          <p:cNvPicPr>
            <a:picLocks noChangeAspect="1"/>
          </p:cNvPicPr>
          <p:nvPr/>
        </p:nvPicPr>
        <p:blipFill>
          <a:blip r:embed="rId4"/>
          <a:stretch>
            <a:fillRect/>
          </a:stretch>
        </p:blipFill>
        <p:spPr>
          <a:xfrm>
            <a:off x="1406750" y="2312001"/>
            <a:ext cx="1630235" cy="1829856"/>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7178539" y="2227929"/>
            <a:ext cx="4072558" cy="3250121"/>
          </a:xfrm>
          <a:prstGeom prst="rect">
            <a:avLst/>
          </a:prstGeom>
        </p:spPr>
        <p:txBody>
          <a:bodyPr wrap="square">
            <a:spAutoFit/>
          </a:bodyPr>
          <a:lstStyle/>
          <a:p>
            <a:pPr>
              <a:lnSpc>
                <a:spcPct val="90000"/>
              </a:lnSpc>
              <a:spcBef>
                <a:spcPts val="1200"/>
              </a:spcBef>
              <a:spcAft>
                <a:spcPts val="4200"/>
              </a:spcAft>
              <a:buClr>
                <a:schemeClr val="bg2">
                  <a:lumMod val="10000"/>
                </a:schemeClr>
              </a:buClr>
            </a:pPr>
            <a:r>
              <a:rPr lang="en-US" sz="3200" b="1" dirty="0">
                <a:latin typeface="Amazon Ember" panose="020B0603020204020204" pitchFamily="34" charset="0"/>
                <a:ea typeface="Amazon Ember" panose="020B0603020204020204" pitchFamily="34" charset="0"/>
                <a:cs typeface="Amazon Ember" panose="020B0603020204020204" pitchFamily="34" charset="0"/>
              </a:rPr>
              <a:t>Metric</a:t>
            </a:r>
            <a:r>
              <a:rPr lang="en-US" sz="32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 </a:t>
            </a:r>
            <a:endParaRPr lang="en-US" sz="3200" dirty="0">
              <a:latin typeface="Amazon Ember Light" charset="0"/>
              <a:ea typeface="Amazon Ember Light" charset="0"/>
              <a:cs typeface="Amazon Ember Light" charset="0"/>
            </a:endParaRPr>
          </a:p>
          <a:p>
            <a:pPr>
              <a:lnSpc>
                <a:spcPct val="90000"/>
              </a:lnSpc>
              <a:spcBef>
                <a:spcPts val="3000"/>
              </a:spcBef>
              <a:buClr>
                <a:schemeClr val="bg2">
                  <a:lumMod val="10000"/>
                </a:schemeClr>
              </a:buClr>
            </a:pPr>
            <a:r>
              <a:rPr lang="en-US" sz="3200" b="1" dirty="0">
                <a:latin typeface="Amazon Ember" panose="020B0603020204020204" pitchFamily="34" charset="0"/>
                <a:ea typeface="Amazon Ember" panose="020B0603020204020204" pitchFamily="34" charset="0"/>
                <a:cs typeface="Amazon Ember" panose="020B0603020204020204" pitchFamily="34" charset="0"/>
              </a:rPr>
              <a:t>Alarm</a:t>
            </a:r>
          </a:p>
          <a:p>
            <a:pPr>
              <a:lnSpc>
                <a:spcPct val="90000"/>
              </a:lnSpc>
              <a:spcBef>
                <a:spcPts val="1200"/>
              </a:spcBef>
              <a:buClr>
                <a:schemeClr val="bg2">
                  <a:lumMod val="10000"/>
                </a:schemeClr>
              </a:buClr>
            </a:pPr>
            <a:endParaRPr lang="en-US" sz="3200" b="1" dirty="0">
              <a:latin typeface="Amazon Ember" panose="020B0603020204020204" pitchFamily="34" charset="0"/>
              <a:ea typeface="Amazon Ember" panose="020B0603020204020204" pitchFamily="34" charset="0"/>
              <a:cs typeface="Amazon Ember" panose="020B0603020204020204" pitchFamily="34" charset="0"/>
            </a:endParaRPr>
          </a:p>
          <a:p>
            <a:pPr>
              <a:lnSpc>
                <a:spcPct val="90000"/>
              </a:lnSpc>
              <a:spcBef>
                <a:spcPts val="2400"/>
              </a:spcBef>
              <a:buClr>
                <a:schemeClr val="bg2">
                  <a:lumMod val="10000"/>
                </a:schemeClr>
              </a:buClr>
            </a:pPr>
            <a:r>
              <a:rPr lang="en-US" sz="3200" b="1" dirty="0">
                <a:latin typeface="Amazon Ember" panose="020B0603020204020204" pitchFamily="34" charset="0"/>
                <a:ea typeface="Amazon Ember" panose="020B0603020204020204" pitchFamily="34" charset="0"/>
                <a:cs typeface="Amazon Ember" panose="020B0603020204020204" pitchFamily="34" charset="0"/>
              </a:rPr>
              <a:t>Events</a:t>
            </a:r>
            <a:endParaRPr lang="en-US" sz="28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TextBox 4">
            <a:extLst>
              <a:ext uri="{FF2B5EF4-FFF2-40B4-BE49-F238E27FC236}">
                <a16:creationId xmlns:a16="http://schemas.microsoft.com/office/drawing/2014/main" id="{67DA143F-2EC7-D348-8FA0-EC10D51766CB}"/>
              </a:ext>
            </a:extLst>
          </p:cNvPr>
          <p:cNvSpPr txBox="1"/>
          <p:nvPr/>
        </p:nvSpPr>
        <p:spPr>
          <a:xfrm>
            <a:off x="1270324" y="4408559"/>
            <a:ext cx="1903086" cy="830997"/>
          </a:xfrm>
          <a:prstGeom prst="rect">
            <a:avLst/>
          </a:prstGeom>
          <a:noFill/>
        </p:spPr>
        <p:txBody>
          <a:bodyPr wrap="none" rtlCol="0">
            <a:spAutoFit/>
          </a:bodyPr>
          <a:lstStyle/>
          <a:p>
            <a:pPr algn="ctr"/>
            <a:r>
              <a:rPr lang="en-US" sz="2400" dirty="0">
                <a:latin typeface="Amazon Ember Medium" panose="020B0603020204020204" pitchFamily="34" charset="0"/>
                <a:ea typeface="Amazon Ember Medium" panose="020B0603020204020204" pitchFamily="34" charset="0"/>
                <a:cs typeface="Amazon Ember Medium" panose="020B0603020204020204" pitchFamily="34" charset="0"/>
              </a:rPr>
              <a:t>Amazon</a:t>
            </a:r>
          </a:p>
          <a:p>
            <a:pPr algn="ctr"/>
            <a:r>
              <a:rPr lang="en-US" sz="2400" dirty="0">
                <a:latin typeface="Amazon Ember Medium" panose="020B0603020204020204" pitchFamily="34" charset="0"/>
                <a:ea typeface="Amazon Ember Medium" panose="020B0603020204020204" pitchFamily="34" charset="0"/>
                <a:cs typeface="Amazon Ember Medium" panose="020B0603020204020204" pitchFamily="34" charset="0"/>
              </a:rPr>
              <a:t>CloudWatch</a:t>
            </a:r>
          </a:p>
        </p:txBody>
      </p:sp>
      <p:pic>
        <p:nvPicPr>
          <p:cNvPr id="8" name="Picture 7">
            <a:extLst>
              <a:ext uri="{FF2B5EF4-FFF2-40B4-BE49-F238E27FC236}">
                <a16:creationId xmlns:a16="http://schemas.microsoft.com/office/drawing/2014/main" id="{39C31B4A-A90E-974E-8DDD-5393B0B939CF}"/>
              </a:ext>
            </a:extLst>
          </p:cNvPr>
          <p:cNvPicPr>
            <a:picLocks noChangeAspect="1"/>
          </p:cNvPicPr>
          <p:nvPr/>
        </p:nvPicPr>
        <p:blipFill>
          <a:blip r:embed="rId5"/>
          <a:stretch>
            <a:fillRect/>
          </a:stretch>
        </p:blipFill>
        <p:spPr>
          <a:xfrm>
            <a:off x="5395291" y="1886779"/>
            <a:ext cx="1600200" cy="4038600"/>
          </a:xfrm>
          <a:prstGeom prst="rect">
            <a:avLst/>
          </a:prstGeom>
        </p:spPr>
      </p:pic>
    </p:spTree>
    <p:custDataLst>
      <p:tags r:id="rId1"/>
    </p:custDataLst>
    <p:extLst>
      <p:ext uri="{BB962C8B-B14F-4D97-AF65-F5344CB8AC3E}">
        <p14:creationId xmlns:p14="http://schemas.microsoft.com/office/powerpoint/2010/main" val="268002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animEffect transition="in" filter="fade">
                                      <p:cBhvr>
                                        <p:cTn id="17"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In This Module</a:t>
            </a:r>
          </a:p>
        </p:txBody>
      </p:sp>
      <p:sp>
        <p:nvSpPr>
          <p:cNvPr id="5" name="Content Placeholder 4"/>
          <p:cNvSpPr>
            <a:spLocks noGrp="1"/>
          </p:cNvSpPr>
          <p:nvPr>
            <p:ph idx="1"/>
          </p:nvPr>
        </p:nvSpPr>
        <p:spPr/>
        <p:txBody>
          <a:bodyPr>
            <a:noAutofit/>
          </a:bodyPr>
          <a:lstStyle/>
          <a:p>
            <a:pPr marL="493713" indent="-493713">
              <a:spcBef>
                <a:spcPts val="1800"/>
              </a:spcBef>
            </a:pPr>
            <a:r>
              <a:rPr lang="en-US" dirty="0"/>
              <a:t>Part 1: Elastic Load Balancing (ELB)</a:t>
            </a:r>
          </a:p>
          <a:p>
            <a:pPr marL="493713" indent="-493713">
              <a:spcBef>
                <a:spcPts val="1800"/>
              </a:spcBef>
            </a:pPr>
            <a:r>
              <a:rPr lang="en-US" dirty="0"/>
              <a:t>Part 2: Amazon CloudWatch</a:t>
            </a:r>
          </a:p>
          <a:p>
            <a:pPr marL="493713" indent="-493713">
              <a:spcBef>
                <a:spcPts val="1800"/>
              </a:spcBef>
            </a:pPr>
            <a:r>
              <a:rPr lang="en-US" dirty="0"/>
              <a:t>Part 3: Auto Scaling</a:t>
            </a:r>
          </a:p>
        </p:txBody>
      </p:sp>
    </p:spTree>
    <p:custDataLst>
      <p:tags r:id="rId1"/>
    </p:custDataLst>
    <p:extLst>
      <p:ext uri="{BB962C8B-B14F-4D97-AF65-F5344CB8AC3E}">
        <p14:creationId xmlns:p14="http://schemas.microsoft.com/office/powerpoint/2010/main" val="27673270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100" dirty="0"/>
              <a:t>Amazon CloudWatch Alarm Examples</a:t>
            </a:r>
          </a:p>
        </p:txBody>
      </p:sp>
      <p:sp>
        <p:nvSpPr>
          <p:cNvPr id="9" name="Rectangle 8"/>
          <p:cNvSpPr/>
          <p:nvPr/>
        </p:nvSpPr>
        <p:spPr>
          <a:xfrm>
            <a:off x="698226" y="1784061"/>
            <a:ext cx="2382904" cy="4502771"/>
          </a:xfrm>
          <a:prstGeom prst="rect">
            <a:avLst/>
          </a:prstGeom>
        </p:spPr>
        <p:txBody>
          <a:bodyPr wrap="square">
            <a:spAutoFit/>
          </a:bodyPr>
          <a:lstStyle/>
          <a:p>
            <a:pPr algn="ctr">
              <a:lnSpc>
                <a:spcPct val="90000"/>
              </a:lnSpc>
              <a:spcBef>
                <a:spcPts val="1200"/>
              </a:spcBef>
              <a:spcAft>
                <a:spcPts val="4200"/>
              </a:spcAft>
              <a:buClr>
                <a:schemeClr val="bg2">
                  <a:lumMod val="10000"/>
                </a:schemeClr>
              </a:buClr>
            </a:pPr>
            <a:r>
              <a:rPr lang="en-US" sz="3200" b="1" dirty="0">
                <a:latin typeface="Amazon Ember" panose="020B0603020204020204" pitchFamily="34" charset="0"/>
                <a:ea typeface="Amazon Ember" panose="020B0603020204020204" pitchFamily="34" charset="0"/>
                <a:cs typeface="Amazon Ember" panose="020B0603020204020204" pitchFamily="34" charset="0"/>
              </a:rPr>
              <a:t>Amazon EC2</a:t>
            </a:r>
            <a:r>
              <a:rPr lang="en-US" sz="32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 </a:t>
            </a:r>
            <a:endParaRPr lang="en-US" sz="3200" dirty="0">
              <a:latin typeface="Amazon Ember Light" charset="0"/>
              <a:ea typeface="Amazon Ember Light" charset="0"/>
              <a:cs typeface="Amazon Ember Light" charset="0"/>
            </a:endParaRPr>
          </a:p>
          <a:p>
            <a:pPr algn="ctr">
              <a:lnSpc>
                <a:spcPct val="90000"/>
              </a:lnSpc>
              <a:spcBef>
                <a:spcPts val="1200"/>
              </a:spcBef>
              <a:spcAft>
                <a:spcPts val="4200"/>
              </a:spcAft>
              <a:buClr>
                <a:schemeClr val="bg2">
                  <a:lumMod val="10000"/>
                </a:schemeClr>
              </a:buClr>
            </a:pPr>
            <a:r>
              <a:rPr lang="en-US" sz="3200" b="1" dirty="0">
                <a:latin typeface="Amazon Ember" panose="020B0603020204020204" pitchFamily="34" charset="0"/>
                <a:ea typeface="Amazon Ember" panose="020B0603020204020204" pitchFamily="34" charset="0"/>
                <a:cs typeface="Amazon Ember" panose="020B0603020204020204" pitchFamily="34" charset="0"/>
              </a:rPr>
              <a:t>Amazon RDS</a:t>
            </a:r>
          </a:p>
          <a:p>
            <a:pPr algn="ctr">
              <a:lnSpc>
                <a:spcPct val="90000"/>
              </a:lnSpc>
              <a:spcBef>
                <a:spcPts val="600"/>
              </a:spcBef>
              <a:buClr>
                <a:schemeClr val="bg2">
                  <a:lumMod val="10000"/>
                </a:schemeClr>
              </a:buClr>
            </a:pPr>
            <a:r>
              <a:rPr lang="en-US" sz="3200" b="1" dirty="0">
                <a:latin typeface="Amazon Ember" panose="020B0603020204020204" pitchFamily="34" charset="0"/>
                <a:ea typeface="Amazon Ember" panose="020B0603020204020204" pitchFamily="34" charset="0"/>
                <a:cs typeface="Amazon Ember" panose="020B0603020204020204" pitchFamily="34" charset="0"/>
              </a:rPr>
              <a:t>Elastic Load Balancing</a:t>
            </a:r>
            <a:endParaRPr lang="en-US" sz="2800"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a:extLst>
              <a:ext uri="{FF2B5EF4-FFF2-40B4-BE49-F238E27FC236}">
                <a16:creationId xmlns:a16="http://schemas.microsoft.com/office/drawing/2014/main" id="{49550BDD-CA50-3F4E-918A-A37050A2D124}"/>
              </a:ext>
            </a:extLst>
          </p:cNvPr>
          <p:cNvPicPr>
            <a:picLocks noChangeAspect="1"/>
          </p:cNvPicPr>
          <p:nvPr/>
        </p:nvPicPr>
        <p:blipFill>
          <a:blip r:embed="rId4"/>
          <a:stretch>
            <a:fillRect/>
          </a:stretch>
        </p:blipFill>
        <p:spPr>
          <a:xfrm>
            <a:off x="3308904" y="1714774"/>
            <a:ext cx="1143000" cy="4660900"/>
          </a:xfrm>
          <a:prstGeom prst="rect">
            <a:avLst/>
          </a:prstGeom>
        </p:spPr>
      </p:pic>
      <p:sp>
        <p:nvSpPr>
          <p:cNvPr id="10" name="Rectangle 9">
            <a:extLst>
              <a:ext uri="{FF2B5EF4-FFF2-40B4-BE49-F238E27FC236}">
                <a16:creationId xmlns:a16="http://schemas.microsoft.com/office/drawing/2014/main" id="{EBE4E953-C2ED-154B-A7D1-EAC5A0D20A87}"/>
              </a:ext>
            </a:extLst>
          </p:cNvPr>
          <p:cNvSpPr/>
          <p:nvPr/>
        </p:nvSpPr>
        <p:spPr>
          <a:xfrm>
            <a:off x="4798946" y="1989390"/>
            <a:ext cx="6790080" cy="4247317"/>
          </a:xfrm>
          <a:prstGeom prst="rect">
            <a:avLst/>
          </a:prstGeom>
        </p:spPr>
        <p:txBody>
          <a:bodyPr wrap="square">
            <a:spAutoFit/>
          </a:bodyPr>
          <a:lstStyle/>
          <a:p>
            <a:pPr>
              <a:spcBef>
                <a:spcPts val="1200"/>
              </a:spcBef>
              <a:spcAft>
                <a:spcPts val="4200"/>
              </a:spcAft>
              <a:buClr>
                <a:schemeClr val="bg2">
                  <a:lumMod val="10000"/>
                </a:schemeClr>
              </a:buClr>
            </a:pPr>
            <a:r>
              <a:rPr lang="en-US" sz="2800" dirty="0">
                <a:latin typeface="Amazon Ember Light" charset="0"/>
                <a:ea typeface="Amazon Ember Light" charset="0"/>
                <a:cs typeface="Amazon Ember Light" charset="0"/>
              </a:rPr>
              <a:t>If CPU utilization is </a:t>
            </a: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&gt; 60% </a:t>
            </a:r>
            <a:r>
              <a:rPr lang="en-US" sz="2800" dirty="0">
                <a:latin typeface="Amazon Ember Light" charset="0"/>
                <a:ea typeface="Amazon Ember Light" charset="0"/>
                <a:cs typeface="Amazon Ember Light" charset="0"/>
              </a:rPr>
              <a:t>for </a:t>
            </a: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5</a:t>
            </a:r>
            <a:r>
              <a:rPr lang="en-US" sz="2800" dirty="0">
                <a:latin typeface="Amazon Ember Light" charset="0"/>
                <a:ea typeface="Amazon Ember Light" charset="0"/>
                <a:cs typeface="Amazon Ember Light" charset="0"/>
              </a:rPr>
              <a:t> minutes…</a:t>
            </a:r>
            <a:endParaRPr lang="en-US" sz="2800" b="1" dirty="0">
              <a:solidFill>
                <a:srgbClr val="0070C0"/>
              </a:solidFill>
              <a:latin typeface="Amazon Ember Light" charset="0"/>
              <a:ea typeface="Amazon Ember Light" charset="0"/>
              <a:cs typeface="Amazon Ember Light" charset="0"/>
            </a:endParaRPr>
          </a:p>
          <a:p>
            <a:pPr>
              <a:spcBef>
                <a:spcPts val="3600"/>
              </a:spcBef>
              <a:spcAft>
                <a:spcPts val="4200"/>
              </a:spcAft>
              <a:buClr>
                <a:schemeClr val="bg2">
                  <a:lumMod val="10000"/>
                </a:schemeClr>
              </a:buClr>
            </a:pPr>
            <a:r>
              <a:rPr lang="en-US" sz="2800" dirty="0">
                <a:latin typeface="Amazon Ember Light" charset="0"/>
                <a:ea typeface="Amazon Ember Light" charset="0"/>
                <a:cs typeface="Amazon Ember Light" charset="0"/>
              </a:rPr>
              <a:t>If the number of simultaneous connections is</a:t>
            </a: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 &gt; 10 </a:t>
            </a:r>
            <a:r>
              <a:rPr lang="en-US" sz="2800" dirty="0">
                <a:latin typeface="Amazon Ember Light" charset="0"/>
                <a:ea typeface="Amazon Ember Light" charset="0"/>
                <a:cs typeface="Amazon Ember Light" charset="0"/>
              </a:rPr>
              <a:t>for </a:t>
            </a: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1 </a:t>
            </a:r>
            <a:r>
              <a:rPr lang="en-US" sz="2800" dirty="0">
                <a:latin typeface="Amazon Ember Light" charset="0"/>
                <a:ea typeface="Amazon Ember Light" charset="0"/>
                <a:cs typeface="Amazon Ember Light" charset="0"/>
              </a:rPr>
              <a:t>minute…</a:t>
            </a:r>
          </a:p>
          <a:p>
            <a:pPr>
              <a:spcBef>
                <a:spcPts val="3000"/>
              </a:spcBef>
              <a:spcAft>
                <a:spcPts val="4200"/>
              </a:spcAft>
              <a:buClr>
                <a:schemeClr val="bg2">
                  <a:lumMod val="10000"/>
                </a:schemeClr>
              </a:buClr>
            </a:pPr>
            <a:r>
              <a:rPr lang="en-US" sz="2800" dirty="0">
                <a:latin typeface="Amazon Ember Light" charset="0"/>
                <a:ea typeface="Amazon Ember Light" charset="0"/>
                <a:cs typeface="Amazon Ember Light" charset="0"/>
              </a:rPr>
              <a:t>If number of healthy hosts is  </a:t>
            </a: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&lt; 5 </a:t>
            </a:r>
            <a:r>
              <a:rPr lang="en-US" sz="2800" dirty="0">
                <a:latin typeface="Amazon Ember Light" charset="0"/>
                <a:ea typeface="Amazon Ember Light" charset="0"/>
                <a:cs typeface="Amazon Ember Light" charset="0"/>
              </a:rPr>
              <a:t>for </a:t>
            </a: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10 </a:t>
            </a:r>
            <a:r>
              <a:rPr lang="en-US" sz="2800" dirty="0">
                <a:latin typeface="Amazon Ember Light" charset="0"/>
                <a:ea typeface="Amazon Ember Light" charset="0"/>
                <a:cs typeface="Amazon Ember Light" charset="0"/>
              </a:rPr>
              <a:t>minutes…</a:t>
            </a:r>
          </a:p>
        </p:txBody>
      </p:sp>
    </p:spTree>
    <p:custDataLst>
      <p:tags r:id="rId1"/>
    </p:custDataLst>
    <p:extLst>
      <p:ext uri="{BB962C8B-B14F-4D97-AF65-F5344CB8AC3E}">
        <p14:creationId xmlns:p14="http://schemas.microsoft.com/office/powerpoint/2010/main" val="411357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fade">
                                      <p:cBhvr>
                                        <p:cTn id="22" dur="500"/>
                                        <p:tgtEl>
                                          <p:spTgt spid="1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1" end="1"/>
                                            </p:txEl>
                                          </p:spTgt>
                                        </p:tgtEl>
                                        <p:attrNameLst>
                                          <p:attrName>style.visibility</p:attrName>
                                        </p:attrNameLst>
                                      </p:cBhvr>
                                      <p:to>
                                        <p:strVal val="visible"/>
                                      </p:to>
                                    </p:set>
                                    <p:animEffect transition="in" filter="fade">
                                      <p:cBhvr>
                                        <p:cTn id="27" dur="500"/>
                                        <p:tgtEl>
                                          <p:spTgt spid="10">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xEl>
                                              <p:pRg st="2" end="2"/>
                                            </p:txEl>
                                          </p:spTgt>
                                        </p:tgtEl>
                                        <p:attrNameLst>
                                          <p:attrName>style.visibility</p:attrName>
                                        </p:attrNameLst>
                                      </p:cBhvr>
                                      <p:to>
                                        <p:strVal val="visible"/>
                                      </p:to>
                                    </p:set>
                                    <p:animEffect transition="in" filter="fade">
                                      <p:cBhvr>
                                        <p:cTn id="32"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100" dirty="0"/>
              <a:t>Amazon CloudWatch Actions</a:t>
            </a:r>
          </a:p>
        </p:txBody>
      </p:sp>
      <p:pic>
        <p:nvPicPr>
          <p:cNvPr id="6" name="Picture 5">
            <a:extLst>
              <a:ext uri="{FF2B5EF4-FFF2-40B4-BE49-F238E27FC236}">
                <a16:creationId xmlns:a16="http://schemas.microsoft.com/office/drawing/2014/main" id="{A3543036-4EB7-B541-96A5-F2F80563F6D6}"/>
              </a:ext>
            </a:extLst>
          </p:cNvPr>
          <p:cNvPicPr>
            <a:picLocks noChangeAspect="1"/>
          </p:cNvPicPr>
          <p:nvPr/>
        </p:nvPicPr>
        <p:blipFill>
          <a:blip r:embed="rId4"/>
          <a:stretch>
            <a:fillRect/>
          </a:stretch>
        </p:blipFill>
        <p:spPr>
          <a:xfrm>
            <a:off x="1481037" y="1321286"/>
            <a:ext cx="9514954" cy="5130800"/>
          </a:xfrm>
          <a:prstGeom prst="rect">
            <a:avLst/>
          </a:prstGeom>
        </p:spPr>
      </p:pic>
    </p:spTree>
    <p:custDataLst>
      <p:tags r:id="rId1"/>
    </p:custDataLst>
    <p:extLst>
      <p:ext uri="{BB962C8B-B14F-4D97-AF65-F5344CB8AC3E}">
        <p14:creationId xmlns:p14="http://schemas.microsoft.com/office/powerpoint/2010/main" val="12421891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Review</a:t>
            </a:r>
          </a:p>
        </p:txBody>
      </p:sp>
      <p:pic>
        <p:nvPicPr>
          <p:cNvPr id="5" name="Content Placeholder 4"/>
          <p:cNvPicPr>
            <a:picLocks noGrp="1" noChangeAspect="1"/>
          </p:cNvPicPr>
          <p:nvPr>
            <p:ph idx="13"/>
          </p:nvPr>
        </p:nvPicPr>
        <p:blipFill rotWithShape="1">
          <a:blip r:embed="rId3">
            <a:extLst>
              <a:ext uri="{28A0092B-C50C-407E-A947-70E740481C1C}">
                <a14:useLocalDpi xmlns:a14="http://schemas.microsoft.com/office/drawing/2010/main" val="0"/>
              </a:ext>
            </a:extLst>
          </a:blip>
          <a:srcRect t="1131" r="-126"/>
          <a:stretch/>
        </p:blipFill>
        <p:spPr>
          <a:xfrm>
            <a:off x="1305635" y="1540042"/>
            <a:ext cx="9667165" cy="4206629"/>
          </a:xfrm>
        </p:spPr>
      </p:pic>
      <p:sp>
        <p:nvSpPr>
          <p:cNvPr id="7" name="Content Placeholder 2">
            <a:extLst>
              <a:ext uri="{FF2B5EF4-FFF2-40B4-BE49-F238E27FC236}">
                <a16:creationId xmlns:a16="http://schemas.microsoft.com/office/drawing/2014/main" id="{6918E661-33CD-1B45-8661-B7A56C48BFF0}"/>
              </a:ext>
            </a:extLst>
          </p:cNvPr>
          <p:cNvSpPr>
            <a:spLocks noGrp="1"/>
          </p:cNvSpPr>
          <p:nvPr>
            <p:ph idx="1"/>
          </p:nvPr>
        </p:nvSpPr>
        <p:spPr>
          <a:xfrm>
            <a:off x="238538" y="1440305"/>
            <a:ext cx="10523247" cy="1324160"/>
          </a:xfrm>
        </p:spPr>
        <p:txBody>
          <a:bodyPr>
            <a:noAutofit/>
          </a:bodyPr>
          <a:lstStyle/>
          <a:p>
            <a:pPr marL="457200" lvl="1" indent="-457200">
              <a:lnSpc>
                <a:spcPct val="100000"/>
              </a:lnSpc>
              <a:spcBef>
                <a:spcPts val="1000"/>
              </a:spcBef>
              <a:spcAft>
                <a:spcPts val="800"/>
              </a:spcAft>
            </a:pPr>
            <a:r>
              <a:rPr lang="en-US" sz="2800" dirty="0"/>
              <a:t>Amazon CloudWatch tracks and monitors the performance and health of your resources and applications.</a:t>
            </a:r>
          </a:p>
          <a:p>
            <a:pPr marL="457200" lvl="1" indent="-457200">
              <a:lnSpc>
                <a:spcPct val="100000"/>
              </a:lnSpc>
              <a:spcBef>
                <a:spcPts val="1000"/>
              </a:spcBef>
              <a:spcAft>
                <a:spcPts val="800"/>
              </a:spcAft>
            </a:pPr>
            <a:r>
              <a:rPr lang="en-US" sz="2800" dirty="0"/>
              <a:t>It enables you to:</a:t>
            </a:r>
          </a:p>
          <a:p>
            <a:pPr marL="914400" lvl="2" indent="-457200">
              <a:lnSpc>
                <a:spcPct val="100000"/>
              </a:lnSpc>
              <a:spcBef>
                <a:spcPts val="1000"/>
              </a:spcBef>
              <a:spcAft>
                <a:spcPts val="800"/>
              </a:spcAft>
            </a:pPr>
            <a:r>
              <a:rPr lang="en-US" sz="2400" dirty="0"/>
              <a:t>Track resource and application performance</a:t>
            </a:r>
          </a:p>
          <a:p>
            <a:pPr marL="914400" lvl="2" indent="-457200">
              <a:lnSpc>
                <a:spcPct val="100000"/>
              </a:lnSpc>
              <a:spcBef>
                <a:spcPts val="1000"/>
              </a:spcBef>
              <a:spcAft>
                <a:spcPts val="800"/>
              </a:spcAft>
            </a:pPr>
            <a:r>
              <a:rPr lang="en-US" sz="2400" dirty="0"/>
              <a:t>Collect and monitor log files</a:t>
            </a:r>
          </a:p>
          <a:p>
            <a:pPr marL="914400" lvl="2" indent="-457200">
              <a:lnSpc>
                <a:spcPct val="100000"/>
              </a:lnSpc>
              <a:spcBef>
                <a:spcPts val="1000"/>
              </a:spcBef>
              <a:spcAft>
                <a:spcPts val="800"/>
              </a:spcAft>
            </a:pPr>
            <a:r>
              <a:rPr lang="en-US" sz="2400" dirty="0"/>
              <a:t>Get notified when an alarm goes off</a:t>
            </a:r>
          </a:p>
          <a:p>
            <a:pPr marL="457200" lvl="1" indent="-457200">
              <a:lnSpc>
                <a:spcPct val="100000"/>
              </a:lnSpc>
              <a:spcBef>
                <a:spcPts val="1000"/>
              </a:spcBef>
              <a:spcAft>
                <a:spcPts val="800"/>
              </a:spcAft>
            </a:pPr>
            <a:r>
              <a:rPr lang="en-US" sz="2800" dirty="0"/>
              <a:t>CloudWatch consists of three primary components: metrics, alarms, and events.</a:t>
            </a:r>
          </a:p>
          <a:p>
            <a:pPr marL="457200" lvl="1" indent="-457200">
              <a:lnSpc>
                <a:spcPct val="100000"/>
              </a:lnSpc>
              <a:spcBef>
                <a:spcPts val="1000"/>
              </a:spcBef>
              <a:spcAft>
                <a:spcPts val="800"/>
              </a:spcAft>
            </a:pPr>
            <a:endParaRPr lang="en-US" sz="2800" dirty="0"/>
          </a:p>
        </p:txBody>
      </p:sp>
      <p:pic>
        <p:nvPicPr>
          <p:cNvPr id="6" name="Picture 5">
            <a:extLst>
              <a:ext uri="{FF2B5EF4-FFF2-40B4-BE49-F238E27FC236}">
                <a16:creationId xmlns:a16="http://schemas.microsoft.com/office/drawing/2014/main" id="{C92AEB89-A07F-5A4C-84E4-2C18DD8633D5}"/>
              </a:ext>
            </a:extLst>
          </p:cNvPr>
          <p:cNvPicPr>
            <a:picLocks noChangeAspect="1"/>
          </p:cNvPicPr>
          <p:nvPr/>
        </p:nvPicPr>
        <p:blipFill>
          <a:blip r:embed="rId4"/>
          <a:stretch>
            <a:fillRect/>
          </a:stretch>
        </p:blipFill>
        <p:spPr>
          <a:xfrm>
            <a:off x="9850935" y="2533282"/>
            <a:ext cx="1291320" cy="1449442"/>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482528BB-42A9-BC42-A287-A624C5EBE01B}"/>
              </a:ext>
            </a:extLst>
          </p:cNvPr>
          <p:cNvSpPr txBox="1"/>
          <p:nvPr/>
        </p:nvSpPr>
        <p:spPr>
          <a:xfrm>
            <a:off x="9689323" y="4103759"/>
            <a:ext cx="1614545" cy="707886"/>
          </a:xfrm>
          <a:prstGeom prst="rect">
            <a:avLst/>
          </a:prstGeom>
          <a:noFill/>
        </p:spPr>
        <p:txBody>
          <a:bodyPr wrap="none" rtlCol="0">
            <a:spAutoFit/>
          </a:bodyPr>
          <a:lstStyle/>
          <a:p>
            <a:pPr algn="ctr"/>
            <a:r>
              <a:rPr lang="en-US" sz="2000" dirty="0">
                <a:latin typeface="Amazon Ember Medium" panose="020B0603020204020204" pitchFamily="34" charset="0"/>
                <a:ea typeface="Amazon Ember Medium" panose="020B0603020204020204" pitchFamily="34" charset="0"/>
                <a:cs typeface="Amazon Ember Medium" panose="020B0603020204020204" pitchFamily="34" charset="0"/>
              </a:rPr>
              <a:t>Amazon</a:t>
            </a:r>
          </a:p>
          <a:p>
            <a:pPr algn="ctr"/>
            <a:r>
              <a:rPr lang="en-US" sz="2000" dirty="0">
                <a:latin typeface="Amazon Ember Medium" panose="020B0603020204020204" pitchFamily="34" charset="0"/>
                <a:ea typeface="Amazon Ember Medium" panose="020B0603020204020204" pitchFamily="34" charset="0"/>
                <a:cs typeface="Amazon Ember Medium" panose="020B0603020204020204" pitchFamily="34" charset="0"/>
              </a:rPr>
              <a:t>CloudWatch</a:t>
            </a:r>
          </a:p>
        </p:txBody>
      </p:sp>
    </p:spTree>
    <p:extLst>
      <p:ext uri="{BB962C8B-B14F-4D97-AF65-F5344CB8AC3E}">
        <p14:creationId xmlns:p14="http://schemas.microsoft.com/office/powerpoint/2010/main" val="7346136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4" y="2989385"/>
            <a:ext cx="11613195" cy="668215"/>
          </a:xfrm>
        </p:spPr>
        <p:txBody>
          <a:bodyPr>
            <a:noAutofit/>
          </a:bodyPr>
          <a:lstStyle/>
          <a:p>
            <a:r>
              <a:rPr lang="en-US" sz="4800" dirty="0"/>
              <a:t>Part 3: Scaling</a:t>
            </a:r>
          </a:p>
        </p:txBody>
      </p:sp>
    </p:spTree>
    <p:custDataLst>
      <p:tags r:id="rId1"/>
    </p:custDataLst>
    <p:extLst>
      <p:ext uri="{BB962C8B-B14F-4D97-AF65-F5344CB8AC3E}">
        <p14:creationId xmlns:p14="http://schemas.microsoft.com/office/powerpoint/2010/main" val="17290536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What is Scaling?</a:t>
            </a:r>
          </a:p>
        </p:txBody>
      </p:sp>
      <p:pic>
        <p:nvPicPr>
          <p:cNvPr id="26" name="Picture 25">
            <a:extLst>
              <a:ext uri="{FF2B5EF4-FFF2-40B4-BE49-F238E27FC236}">
                <a16:creationId xmlns:a16="http://schemas.microsoft.com/office/drawing/2014/main" id="{E763990D-640F-2445-9B4E-900EFFA5B9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5461" y="2049677"/>
            <a:ext cx="2512400" cy="2442615"/>
          </a:xfrm>
          <a:prstGeom prst="rect">
            <a:avLst/>
          </a:prstGeom>
        </p:spPr>
      </p:pic>
      <p:sp>
        <p:nvSpPr>
          <p:cNvPr id="35" name="TextBox 34">
            <a:extLst>
              <a:ext uri="{FF2B5EF4-FFF2-40B4-BE49-F238E27FC236}">
                <a16:creationId xmlns:a16="http://schemas.microsoft.com/office/drawing/2014/main" id="{1F319898-FF75-D24B-85A3-9E75C80F0D1B}"/>
              </a:ext>
            </a:extLst>
          </p:cNvPr>
          <p:cNvSpPr txBox="1"/>
          <p:nvPr/>
        </p:nvSpPr>
        <p:spPr>
          <a:xfrm>
            <a:off x="1189057" y="4709835"/>
            <a:ext cx="2645208" cy="562772"/>
          </a:xfrm>
          <a:prstGeom prst="rect">
            <a:avLst/>
          </a:prstGeom>
          <a:noFill/>
        </p:spPr>
        <p:txBody>
          <a:bodyPr wrap="square" lIns="0" tIns="0" rIns="0" bIns="0" rtlCol="0" anchor="t">
            <a:noAutofit/>
          </a:bodyPr>
          <a:lstStyle/>
          <a:p>
            <a:pPr algn="ctr"/>
            <a:r>
              <a:rPr lang="en-US" sz="2400" b="1" dirty="0">
                <a:latin typeface="Amazon Ember" panose="020B0603020204020204" pitchFamily="34" charset="0"/>
                <a:ea typeface="Amazon Ember" panose="020B0603020204020204" pitchFamily="34" charset="0"/>
                <a:cs typeface="Amazon Ember" panose="020B0603020204020204" pitchFamily="34" charset="0"/>
              </a:rPr>
              <a:t>Scaling</a:t>
            </a:r>
            <a:br>
              <a:rPr lang="en-US" sz="2400" b="1" dirty="0">
                <a:latin typeface="Amazon Ember" panose="020B0603020204020204" pitchFamily="34" charset="0"/>
                <a:ea typeface="Amazon Ember" panose="020B0603020204020204" pitchFamily="34" charset="0"/>
                <a:cs typeface="Amazon Ember" panose="020B0603020204020204" pitchFamily="34" charset="0"/>
              </a:rPr>
            </a:br>
            <a:endParaRPr lang="en-US" sz="24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 name="Rectangle 5">
            <a:extLst>
              <a:ext uri="{FF2B5EF4-FFF2-40B4-BE49-F238E27FC236}">
                <a16:creationId xmlns:a16="http://schemas.microsoft.com/office/drawing/2014/main" id="{CC62840A-9197-B949-8982-2F0A350BBEBC}"/>
              </a:ext>
            </a:extLst>
          </p:cNvPr>
          <p:cNvSpPr/>
          <p:nvPr/>
        </p:nvSpPr>
        <p:spPr>
          <a:xfrm>
            <a:off x="4534237" y="1801448"/>
            <a:ext cx="7109123" cy="4140621"/>
          </a:xfrm>
          <a:prstGeom prst="rect">
            <a:avLst/>
          </a:prstGeom>
        </p:spPr>
        <p:txBody>
          <a:bodyPr wrap="square">
            <a:spAutoFit/>
          </a:bodyPr>
          <a:lstStyle/>
          <a:p>
            <a:pPr>
              <a:lnSpc>
                <a:spcPct val="90000"/>
              </a:lnSpc>
              <a:spcBef>
                <a:spcPts val="1800"/>
              </a:spcBef>
              <a:spcAft>
                <a:spcPts val="800"/>
              </a:spcAft>
              <a:buClr>
                <a:schemeClr val="bg2">
                  <a:lumMod val="10000"/>
                </a:schemeClr>
              </a:buClr>
            </a:pPr>
            <a:r>
              <a:rPr lang="en-US" sz="2800" dirty="0"/>
              <a:t>Scaling provides a simple, powerful user interface that lets you build scaling plans for resources including:</a:t>
            </a:r>
          </a:p>
          <a:p>
            <a:pPr marL="457200" indent="-457200">
              <a:lnSpc>
                <a:spcPct val="90000"/>
              </a:lnSpc>
              <a:spcBef>
                <a:spcPts val="1800"/>
              </a:spcBef>
              <a:spcAft>
                <a:spcPts val="800"/>
              </a:spcAft>
              <a:buClr>
                <a:schemeClr val="bg2">
                  <a:lumMod val="10000"/>
                </a:schemeClr>
              </a:buClr>
              <a:buBlip>
                <a:blip r:embed="rId5"/>
              </a:buBlip>
            </a:pPr>
            <a:r>
              <a:rPr lang="en-US" sz="2800" dirty="0"/>
              <a:t>Amazon EC2 instances and Spot Fleets</a:t>
            </a:r>
          </a:p>
          <a:p>
            <a:pPr marL="457200" indent="-457200">
              <a:lnSpc>
                <a:spcPct val="90000"/>
              </a:lnSpc>
              <a:spcBef>
                <a:spcPts val="1800"/>
              </a:spcBef>
              <a:spcAft>
                <a:spcPts val="800"/>
              </a:spcAft>
              <a:buClr>
                <a:schemeClr val="bg2">
                  <a:lumMod val="10000"/>
                </a:schemeClr>
              </a:buClr>
              <a:buBlip>
                <a:blip r:embed="rId5"/>
              </a:buBlip>
            </a:pPr>
            <a:r>
              <a:rPr lang="en-US" sz="2800" dirty="0"/>
              <a:t>Amazon DynamoDB tables </a:t>
            </a:r>
          </a:p>
          <a:p>
            <a:pPr marL="457200" indent="-457200">
              <a:lnSpc>
                <a:spcPct val="90000"/>
              </a:lnSpc>
              <a:spcBef>
                <a:spcPts val="1800"/>
              </a:spcBef>
              <a:spcAft>
                <a:spcPts val="800"/>
              </a:spcAft>
              <a:buClr>
                <a:schemeClr val="bg2">
                  <a:lumMod val="10000"/>
                </a:schemeClr>
              </a:buClr>
              <a:buBlip>
                <a:blip r:embed="rId5"/>
              </a:buBlip>
            </a:pPr>
            <a:r>
              <a:rPr lang="en-US" sz="2800" dirty="0"/>
              <a:t>Amazon DynamoDB tables and indexes</a:t>
            </a:r>
          </a:p>
          <a:p>
            <a:pPr marL="457200" indent="-457200">
              <a:lnSpc>
                <a:spcPct val="90000"/>
              </a:lnSpc>
              <a:spcBef>
                <a:spcPts val="1800"/>
              </a:spcBef>
              <a:spcAft>
                <a:spcPts val="800"/>
              </a:spcAft>
              <a:buClr>
                <a:schemeClr val="bg2">
                  <a:lumMod val="10000"/>
                </a:schemeClr>
              </a:buClr>
              <a:buBlip>
                <a:blip r:embed="rId5"/>
              </a:buBlip>
            </a:pPr>
            <a:r>
              <a:rPr lang="en-US" sz="2800" dirty="0"/>
              <a:t>Amazon Aurora Replicas</a:t>
            </a:r>
            <a:endParaRPr lang="en-US" sz="2600" dirty="0">
              <a:latin typeface="Amazon Ember Light" charset="0"/>
              <a:ea typeface="Amazon Ember Light" charset="0"/>
              <a:cs typeface="Amazon Ember Light" charset="0"/>
            </a:endParaRPr>
          </a:p>
        </p:txBody>
      </p:sp>
    </p:spTree>
    <p:custDataLst>
      <p:tags r:id="rId1"/>
    </p:custDataLst>
    <p:extLst>
      <p:ext uri="{BB962C8B-B14F-4D97-AF65-F5344CB8AC3E}">
        <p14:creationId xmlns:p14="http://schemas.microsoft.com/office/powerpoint/2010/main" val="39165178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38539" y="263527"/>
            <a:ext cx="9387123" cy="779463"/>
          </a:xfrm>
        </p:spPr>
        <p:txBody>
          <a:bodyPr>
            <a:normAutofit/>
          </a:bodyPr>
          <a:lstStyle/>
          <a:p>
            <a:r>
              <a:rPr lang="en-US" dirty="0"/>
              <a:t>Scaling Out and Scaling In</a:t>
            </a:r>
          </a:p>
        </p:txBody>
      </p:sp>
      <p:sp>
        <p:nvSpPr>
          <p:cNvPr id="6" name="Rectangle 5">
            <a:extLst>
              <a:ext uri="{FF2B5EF4-FFF2-40B4-BE49-F238E27FC236}">
                <a16:creationId xmlns:a16="http://schemas.microsoft.com/office/drawing/2014/main" id="{3807B868-8C00-E44C-8138-A870259C67F0}"/>
              </a:ext>
            </a:extLst>
          </p:cNvPr>
          <p:cNvSpPr/>
          <p:nvPr/>
        </p:nvSpPr>
        <p:spPr>
          <a:xfrm>
            <a:off x="6135370" y="3953659"/>
            <a:ext cx="822960" cy="81184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744268F9-7C26-9941-B925-A1D6F79D23F8}"/>
              </a:ext>
            </a:extLst>
          </p:cNvPr>
          <p:cNvSpPr txBox="1"/>
          <p:nvPr/>
        </p:nvSpPr>
        <p:spPr>
          <a:xfrm>
            <a:off x="958973" y="2046737"/>
            <a:ext cx="1468238" cy="745438"/>
          </a:xfrm>
          <a:prstGeom prst="rect">
            <a:avLst/>
          </a:prstGeom>
          <a:noFill/>
        </p:spPr>
        <p:txBody>
          <a:bodyPr wrap="square" lIns="0" tIns="0" rIns="0" bIns="0" rtlCol="0" anchor="t">
            <a:noAutofit/>
          </a:bodyPr>
          <a:lstStyle/>
          <a:p>
            <a:pPr algn="ctr"/>
            <a:r>
              <a:rPr lang="en-US" b="1" dirty="0"/>
              <a:t>Elastic Load Balancing</a:t>
            </a:r>
          </a:p>
        </p:txBody>
      </p:sp>
      <p:sp>
        <p:nvSpPr>
          <p:cNvPr id="9" name="Rounded Rectangle 8">
            <a:extLst>
              <a:ext uri="{FF2B5EF4-FFF2-40B4-BE49-F238E27FC236}">
                <a16:creationId xmlns:a16="http://schemas.microsoft.com/office/drawing/2014/main" id="{8B365B1A-8EC2-1A48-8037-2C4C6AE59950}"/>
              </a:ext>
            </a:extLst>
          </p:cNvPr>
          <p:cNvSpPr/>
          <p:nvPr/>
        </p:nvSpPr>
        <p:spPr>
          <a:xfrm>
            <a:off x="1825401" y="3505593"/>
            <a:ext cx="2923798" cy="1733550"/>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10" name="Rounded Rectangle 9">
            <a:extLst>
              <a:ext uri="{FF2B5EF4-FFF2-40B4-BE49-F238E27FC236}">
                <a16:creationId xmlns:a16="http://schemas.microsoft.com/office/drawing/2014/main" id="{EB9AE9C7-2A3A-0F4E-B79A-5C17B83253C4}"/>
              </a:ext>
            </a:extLst>
          </p:cNvPr>
          <p:cNvSpPr/>
          <p:nvPr/>
        </p:nvSpPr>
        <p:spPr>
          <a:xfrm>
            <a:off x="5054703" y="3505593"/>
            <a:ext cx="2923798" cy="1733550"/>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11" name="Rounded Rectangle 10">
            <a:extLst>
              <a:ext uri="{FF2B5EF4-FFF2-40B4-BE49-F238E27FC236}">
                <a16:creationId xmlns:a16="http://schemas.microsoft.com/office/drawing/2014/main" id="{2DA82329-B0F2-D743-B6DC-FFD1142CD49F}"/>
              </a:ext>
            </a:extLst>
          </p:cNvPr>
          <p:cNvSpPr/>
          <p:nvPr/>
        </p:nvSpPr>
        <p:spPr>
          <a:xfrm>
            <a:off x="8284005" y="3505593"/>
            <a:ext cx="2923798" cy="1733550"/>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12" name="TextBox 31">
            <a:extLst>
              <a:ext uri="{FF2B5EF4-FFF2-40B4-BE49-F238E27FC236}">
                <a16:creationId xmlns:a16="http://schemas.microsoft.com/office/drawing/2014/main" id="{5FECD3A3-C86A-054A-B64E-F0014B18A5B4}"/>
              </a:ext>
            </a:extLst>
          </p:cNvPr>
          <p:cNvSpPr txBox="1">
            <a:spLocks noChangeArrowheads="1"/>
          </p:cNvSpPr>
          <p:nvPr/>
        </p:nvSpPr>
        <p:spPr bwMode="auto">
          <a:xfrm>
            <a:off x="1840185" y="4759682"/>
            <a:ext cx="2894229" cy="400110"/>
          </a:xfrm>
          <a:prstGeom prst="rect">
            <a:avLst/>
          </a:prstGeom>
          <a:noFill/>
          <a:ln w="9525">
            <a:noFill/>
            <a:miter lim="800000"/>
            <a:headEnd/>
            <a:tailEnd/>
          </a:ln>
        </p:spPr>
        <p:txBody>
          <a:bodyPr wrap="square">
            <a:spAutoFit/>
          </a:bodyPr>
          <a:lstStyle/>
          <a:p>
            <a:pPr algn="ctr"/>
            <a:r>
              <a:rPr lang="en-US" sz="2000" b="1" dirty="0">
                <a:latin typeface="+mj-lt"/>
                <a:ea typeface="Verdana" pitchFamily="34" charset="0"/>
                <a:cs typeface="Helvetica Neue"/>
              </a:rPr>
              <a:t>Auto Scaling group</a:t>
            </a:r>
          </a:p>
        </p:txBody>
      </p:sp>
      <p:sp>
        <p:nvSpPr>
          <p:cNvPr id="13" name="TextBox 31">
            <a:extLst>
              <a:ext uri="{FF2B5EF4-FFF2-40B4-BE49-F238E27FC236}">
                <a16:creationId xmlns:a16="http://schemas.microsoft.com/office/drawing/2014/main" id="{7B2E53B9-A7A7-C04F-AD3B-EF289659ED32}"/>
              </a:ext>
            </a:extLst>
          </p:cNvPr>
          <p:cNvSpPr txBox="1">
            <a:spLocks noChangeArrowheads="1"/>
          </p:cNvSpPr>
          <p:nvPr/>
        </p:nvSpPr>
        <p:spPr bwMode="auto">
          <a:xfrm>
            <a:off x="8289539" y="4752593"/>
            <a:ext cx="2894229" cy="400110"/>
          </a:xfrm>
          <a:prstGeom prst="rect">
            <a:avLst/>
          </a:prstGeom>
          <a:noFill/>
          <a:ln w="9525">
            <a:noFill/>
            <a:miter lim="800000"/>
            <a:headEnd/>
            <a:tailEnd/>
          </a:ln>
        </p:spPr>
        <p:txBody>
          <a:bodyPr wrap="square">
            <a:spAutoFit/>
          </a:bodyPr>
          <a:lstStyle/>
          <a:p>
            <a:pPr algn="ctr"/>
            <a:r>
              <a:rPr lang="en-US" sz="2000" b="1" dirty="0">
                <a:latin typeface="+mj-lt"/>
                <a:ea typeface="Verdana" pitchFamily="34" charset="0"/>
                <a:cs typeface="Helvetica Neue"/>
              </a:rPr>
              <a:t>Auto Scaling group</a:t>
            </a:r>
          </a:p>
        </p:txBody>
      </p:sp>
      <p:sp>
        <p:nvSpPr>
          <p:cNvPr id="14" name="TextBox 31">
            <a:extLst>
              <a:ext uri="{FF2B5EF4-FFF2-40B4-BE49-F238E27FC236}">
                <a16:creationId xmlns:a16="http://schemas.microsoft.com/office/drawing/2014/main" id="{B25B6748-BC03-8449-A447-CD621C00BF9E}"/>
              </a:ext>
            </a:extLst>
          </p:cNvPr>
          <p:cNvSpPr txBox="1">
            <a:spLocks noChangeArrowheads="1"/>
          </p:cNvSpPr>
          <p:nvPr/>
        </p:nvSpPr>
        <p:spPr bwMode="auto">
          <a:xfrm>
            <a:off x="5054703" y="4759682"/>
            <a:ext cx="2894229" cy="400110"/>
          </a:xfrm>
          <a:prstGeom prst="rect">
            <a:avLst/>
          </a:prstGeom>
          <a:noFill/>
          <a:ln w="9525">
            <a:noFill/>
            <a:miter lim="800000"/>
            <a:headEnd/>
            <a:tailEnd/>
          </a:ln>
        </p:spPr>
        <p:txBody>
          <a:bodyPr wrap="square">
            <a:spAutoFit/>
          </a:bodyPr>
          <a:lstStyle/>
          <a:p>
            <a:pPr algn="ctr"/>
            <a:r>
              <a:rPr lang="en-US" sz="2000" b="1" dirty="0">
                <a:latin typeface="+mj-lt"/>
                <a:ea typeface="Verdana" pitchFamily="34" charset="0"/>
                <a:cs typeface="Helvetica Neue"/>
              </a:rPr>
              <a:t>Auto Scaling group</a:t>
            </a:r>
          </a:p>
        </p:txBody>
      </p:sp>
      <p:sp>
        <p:nvSpPr>
          <p:cNvPr id="15" name="TextBox 14">
            <a:extLst>
              <a:ext uri="{FF2B5EF4-FFF2-40B4-BE49-F238E27FC236}">
                <a16:creationId xmlns:a16="http://schemas.microsoft.com/office/drawing/2014/main" id="{B0909324-0DAD-1541-9C8C-61AC2AEDCEB6}"/>
              </a:ext>
            </a:extLst>
          </p:cNvPr>
          <p:cNvSpPr txBox="1"/>
          <p:nvPr/>
        </p:nvSpPr>
        <p:spPr>
          <a:xfrm>
            <a:off x="1825401" y="5490896"/>
            <a:ext cx="3021981" cy="461665"/>
          </a:xfrm>
          <a:prstGeom prst="rect">
            <a:avLst/>
          </a:prstGeom>
          <a:noFill/>
        </p:spPr>
        <p:txBody>
          <a:bodyPr wrap="none" rtlCol="0">
            <a:spAutoFit/>
          </a:bodyPr>
          <a:lstStyle/>
          <a:p>
            <a:r>
              <a:rPr lang="en-US" sz="2400" b="1" dirty="0"/>
              <a:t>Base Configuration</a:t>
            </a:r>
          </a:p>
        </p:txBody>
      </p:sp>
      <p:sp>
        <p:nvSpPr>
          <p:cNvPr id="16" name="TextBox 15">
            <a:extLst>
              <a:ext uri="{FF2B5EF4-FFF2-40B4-BE49-F238E27FC236}">
                <a16:creationId xmlns:a16="http://schemas.microsoft.com/office/drawing/2014/main" id="{5FAB1901-D05D-6F4A-BB5D-01A6AD5B8051}"/>
              </a:ext>
            </a:extLst>
          </p:cNvPr>
          <p:cNvSpPr txBox="1"/>
          <p:nvPr/>
        </p:nvSpPr>
        <p:spPr>
          <a:xfrm>
            <a:off x="5570668" y="5490895"/>
            <a:ext cx="1891865" cy="461665"/>
          </a:xfrm>
          <a:prstGeom prst="rect">
            <a:avLst/>
          </a:prstGeom>
          <a:noFill/>
        </p:spPr>
        <p:txBody>
          <a:bodyPr wrap="none" rtlCol="0">
            <a:spAutoFit/>
          </a:bodyPr>
          <a:lstStyle/>
          <a:p>
            <a:r>
              <a:rPr lang="en-US" sz="2400" b="1" dirty="0"/>
              <a:t>Scaling Out</a:t>
            </a:r>
          </a:p>
        </p:txBody>
      </p:sp>
      <p:sp>
        <p:nvSpPr>
          <p:cNvPr id="17" name="TextBox 16">
            <a:extLst>
              <a:ext uri="{FF2B5EF4-FFF2-40B4-BE49-F238E27FC236}">
                <a16:creationId xmlns:a16="http://schemas.microsoft.com/office/drawing/2014/main" id="{CC250342-E7B3-024F-8E99-25AD690C1E07}"/>
              </a:ext>
            </a:extLst>
          </p:cNvPr>
          <p:cNvSpPr txBox="1"/>
          <p:nvPr/>
        </p:nvSpPr>
        <p:spPr>
          <a:xfrm>
            <a:off x="8928212" y="5492351"/>
            <a:ext cx="1635384" cy="461665"/>
          </a:xfrm>
          <a:prstGeom prst="rect">
            <a:avLst/>
          </a:prstGeom>
          <a:noFill/>
        </p:spPr>
        <p:txBody>
          <a:bodyPr wrap="none" rtlCol="0">
            <a:spAutoFit/>
          </a:bodyPr>
          <a:lstStyle/>
          <a:p>
            <a:r>
              <a:rPr lang="en-US" sz="2400" b="1" dirty="0"/>
              <a:t>Scaling In</a:t>
            </a:r>
          </a:p>
        </p:txBody>
      </p:sp>
      <p:sp>
        <p:nvSpPr>
          <p:cNvPr id="18" name="TextBox 17">
            <a:extLst>
              <a:ext uri="{FF2B5EF4-FFF2-40B4-BE49-F238E27FC236}">
                <a16:creationId xmlns:a16="http://schemas.microsoft.com/office/drawing/2014/main" id="{1E8C819E-8148-6846-8BE3-4E919639E03C}"/>
              </a:ext>
            </a:extLst>
          </p:cNvPr>
          <p:cNvSpPr txBox="1"/>
          <p:nvPr/>
        </p:nvSpPr>
        <p:spPr>
          <a:xfrm>
            <a:off x="5543051" y="5901839"/>
            <a:ext cx="1975131" cy="830997"/>
          </a:xfrm>
          <a:prstGeom prst="rect">
            <a:avLst/>
          </a:prstGeom>
          <a:noFill/>
        </p:spPr>
        <p:txBody>
          <a:bodyPr wrap="square" rtlCol="0">
            <a:spAutoFit/>
          </a:bodyPr>
          <a:lstStyle/>
          <a:p>
            <a:pPr algn="ctr"/>
            <a:r>
              <a:rPr lang="en-US" sz="2400" b="1" dirty="0">
                <a:solidFill>
                  <a:srgbClr val="FF0000"/>
                </a:solidFill>
              </a:rPr>
              <a:t>Launch Instances</a:t>
            </a:r>
          </a:p>
        </p:txBody>
      </p:sp>
      <p:sp>
        <p:nvSpPr>
          <p:cNvPr id="19" name="TextBox 18">
            <a:extLst>
              <a:ext uri="{FF2B5EF4-FFF2-40B4-BE49-F238E27FC236}">
                <a16:creationId xmlns:a16="http://schemas.microsoft.com/office/drawing/2014/main" id="{A84E3E8F-EBF0-D54C-8BAF-2D85AA2E4A53}"/>
              </a:ext>
            </a:extLst>
          </p:cNvPr>
          <p:cNvSpPr txBox="1"/>
          <p:nvPr/>
        </p:nvSpPr>
        <p:spPr>
          <a:xfrm>
            <a:off x="8780025" y="5901839"/>
            <a:ext cx="2064898" cy="830997"/>
          </a:xfrm>
          <a:prstGeom prst="rect">
            <a:avLst/>
          </a:prstGeom>
          <a:noFill/>
        </p:spPr>
        <p:txBody>
          <a:bodyPr wrap="square" rtlCol="0">
            <a:spAutoFit/>
          </a:bodyPr>
          <a:lstStyle/>
          <a:p>
            <a:pPr algn="ctr"/>
            <a:r>
              <a:rPr lang="en-US" sz="2400" b="1" dirty="0">
                <a:solidFill>
                  <a:srgbClr val="FF0000"/>
                </a:solidFill>
              </a:rPr>
              <a:t>Terminate Instances</a:t>
            </a:r>
          </a:p>
        </p:txBody>
      </p:sp>
      <p:cxnSp>
        <p:nvCxnSpPr>
          <p:cNvPr id="20" name="Straight Connector 19">
            <a:extLst>
              <a:ext uri="{FF2B5EF4-FFF2-40B4-BE49-F238E27FC236}">
                <a16:creationId xmlns:a16="http://schemas.microsoft.com/office/drawing/2014/main" id="{10590AE2-E7F6-4C4F-80D3-49F53F0DAB23}"/>
              </a:ext>
            </a:extLst>
          </p:cNvPr>
          <p:cNvCxnSpPr/>
          <p:nvPr/>
        </p:nvCxnSpPr>
        <p:spPr>
          <a:xfrm flipH="1">
            <a:off x="3287297" y="3035402"/>
            <a:ext cx="2" cy="776349"/>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7D588707-AC34-5E4F-9C9A-40ED237B5210}"/>
              </a:ext>
            </a:extLst>
          </p:cNvPr>
          <p:cNvCxnSpPr/>
          <p:nvPr/>
        </p:nvCxnSpPr>
        <p:spPr>
          <a:xfrm flipH="1">
            <a:off x="2808945" y="3811751"/>
            <a:ext cx="917374" cy="0"/>
          </a:xfrm>
          <a:prstGeom prst="line">
            <a:avLst/>
          </a:prstGeom>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16928C54-EC38-E541-8A07-3C7BC59D24E6}"/>
              </a:ext>
            </a:extLst>
          </p:cNvPr>
          <p:cNvCxnSpPr/>
          <p:nvPr/>
        </p:nvCxnSpPr>
        <p:spPr>
          <a:xfrm flipV="1">
            <a:off x="2814494" y="3811751"/>
            <a:ext cx="0" cy="283866"/>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3E90EED8-2A3C-A345-AC25-FE18415BB13E}"/>
              </a:ext>
            </a:extLst>
          </p:cNvPr>
          <p:cNvCxnSpPr/>
          <p:nvPr/>
        </p:nvCxnSpPr>
        <p:spPr>
          <a:xfrm flipV="1">
            <a:off x="3723296" y="3807704"/>
            <a:ext cx="0" cy="283866"/>
          </a:xfrm>
          <a:prstGeom prst="line">
            <a:avLst/>
          </a:prstGeom>
        </p:spPr>
        <p:style>
          <a:lnRef idx="3">
            <a:schemeClr val="dk1"/>
          </a:lnRef>
          <a:fillRef idx="0">
            <a:schemeClr val="dk1"/>
          </a:fillRef>
          <a:effectRef idx="2">
            <a:schemeClr val="dk1"/>
          </a:effectRef>
          <a:fontRef idx="minor">
            <a:schemeClr val="tx1"/>
          </a:fontRef>
        </p:style>
      </p:cxnSp>
      <p:pic>
        <p:nvPicPr>
          <p:cNvPr id="24" name="Picture 23">
            <a:extLst>
              <a:ext uri="{FF2B5EF4-FFF2-40B4-BE49-F238E27FC236}">
                <a16:creationId xmlns:a16="http://schemas.microsoft.com/office/drawing/2014/main" id="{BEC71AF3-7ADD-0B4B-95F5-D23B67FEF1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7134" y="4057907"/>
            <a:ext cx="678369" cy="703493"/>
          </a:xfrm>
          <a:prstGeom prst="rect">
            <a:avLst/>
          </a:prstGeom>
        </p:spPr>
      </p:pic>
      <p:pic>
        <p:nvPicPr>
          <p:cNvPr id="25" name="Picture 24">
            <a:extLst>
              <a:ext uri="{FF2B5EF4-FFF2-40B4-BE49-F238E27FC236}">
                <a16:creationId xmlns:a16="http://schemas.microsoft.com/office/drawing/2014/main" id="{CDF0D600-A818-1B43-BFF3-96CE3652DD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9760" y="4053524"/>
            <a:ext cx="678369" cy="703493"/>
          </a:xfrm>
          <a:prstGeom prst="rect">
            <a:avLst/>
          </a:prstGeom>
        </p:spPr>
      </p:pic>
      <p:pic>
        <p:nvPicPr>
          <p:cNvPr id="27" name="Picture 26">
            <a:extLst>
              <a:ext uri="{FF2B5EF4-FFF2-40B4-BE49-F238E27FC236}">
                <a16:creationId xmlns:a16="http://schemas.microsoft.com/office/drawing/2014/main" id="{77F705D7-D985-A140-9C8E-627533BBF1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89079" y="1367181"/>
            <a:ext cx="1396443" cy="1675734"/>
          </a:xfrm>
          <a:prstGeom prst="rect">
            <a:avLst/>
          </a:prstGeom>
        </p:spPr>
      </p:pic>
      <p:cxnSp>
        <p:nvCxnSpPr>
          <p:cNvPr id="28" name="Straight Connector 27">
            <a:extLst>
              <a:ext uri="{FF2B5EF4-FFF2-40B4-BE49-F238E27FC236}">
                <a16:creationId xmlns:a16="http://schemas.microsoft.com/office/drawing/2014/main" id="{64100297-9EFB-F54E-83BC-CFF3E4612CA7}"/>
              </a:ext>
            </a:extLst>
          </p:cNvPr>
          <p:cNvCxnSpPr/>
          <p:nvPr/>
        </p:nvCxnSpPr>
        <p:spPr>
          <a:xfrm flipH="1">
            <a:off x="9757478" y="3035402"/>
            <a:ext cx="2" cy="776349"/>
          </a:xfrm>
          <a:prstGeom prst="line">
            <a:avLst/>
          </a:prstGeom>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48D9848E-4048-2142-9DA2-818154C73537}"/>
              </a:ext>
            </a:extLst>
          </p:cNvPr>
          <p:cNvCxnSpPr/>
          <p:nvPr/>
        </p:nvCxnSpPr>
        <p:spPr>
          <a:xfrm flipH="1">
            <a:off x="9279126" y="3811751"/>
            <a:ext cx="917374" cy="0"/>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28088911-CF3E-D249-B64F-470BB44609C0}"/>
              </a:ext>
            </a:extLst>
          </p:cNvPr>
          <p:cNvCxnSpPr/>
          <p:nvPr/>
        </p:nvCxnSpPr>
        <p:spPr>
          <a:xfrm flipV="1">
            <a:off x="9284675" y="3811751"/>
            <a:ext cx="0" cy="283866"/>
          </a:xfrm>
          <a:prstGeom prst="line">
            <a:avLst/>
          </a:prstGeom>
        </p:spPr>
        <p:style>
          <a:lnRef idx="3">
            <a:schemeClr val="dk1"/>
          </a:lnRef>
          <a:fillRef idx="0">
            <a:schemeClr val="dk1"/>
          </a:fillRef>
          <a:effectRef idx="2">
            <a:schemeClr val="dk1"/>
          </a:effectRef>
          <a:fontRef idx="minor">
            <a:schemeClr val="tx1"/>
          </a:fontRef>
        </p:style>
      </p:cxnSp>
      <p:cxnSp>
        <p:nvCxnSpPr>
          <p:cNvPr id="31" name="Straight Connector 30">
            <a:extLst>
              <a:ext uri="{FF2B5EF4-FFF2-40B4-BE49-F238E27FC236}">
                <a16:creationId xmlns:a16="http://schemas.microsoft.com/office/drawing/2014/main" id="{DD97A151-76D1-2046-BC87-B0BC91D8D787}"/>
              </a:ext>
            </a:extLst>
          </p:cNvPr>
          <p:cNvCxnSpPr/>
          <p:nvPr/>
        </p:nvCxnSpPr>
        <p:spPr>
          <a:xfrm flipV="1">
            <a:off x="10193477" y="3807704"/>
            <a:ext cx="0" cy="283866"/>
          </a:xfrm>
          <a:prstGeom prst="line">
            <a:avLst/>
          </a:prstGeom>
        </p:spPr>
        <p:style>
          <a:lnRef idx="3">
            <a:schemeClr val="dk1"/>
          </a:lnRef>
          <a:fillRef idx="0">
            <a:schemeClr val="dk1"/>
          </a:fillRef>
          <a:effectRef idx="2">
            <a:schemeClr val="dk1"/>
          </a:effectRef>
          <a:fontRef idx="minor">
            <a:schemeClr val="tx1"/>
          </a:fontRef>
        </p:style>
      </p:cxnSp>
      <p:pic>
        <p:nvPicPr>
          <p:cNvPr id="32" name="Picture 31">
            <a:extLst>
              <a:ext uri="{FF2B5EF4-FFF2-40B4-BE49-F238E27FC236}">
                <a16:creationId xmlns:a16="http://schemas.microsoft.com/office/drawing/2014/main" id="{CD906E34-A568-7940-AEDD-0416D820FB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47683" y="1422599"/>
            <a:ext cx="1396443" cy="1675734"/>
          </a:xfrm>
          <a:prstGeom prst="rect">
            <a:avLst/>
          </a:prstGeom>
        </p:spPr>
      </p:pic>
      <p:pic>
        <p:nvPicPr>
          <p:cNvPr id="33" name="Picture 32">
            <a:extLst>
              <a:ext uri="{FF2B5EF4-FFF2-40B4-BE49-F238E27FC236}">
                <a16:creationId xmlns:a16="http://schemas.microsoft.com/office/drawing/2014/main" id="{9E916F76-FDA2-B446-B423-22B0C97C64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47293" y="4020619"/>
            <a:ext cx="678369" cy="703493"/>
          </a:xfrm>
          <a:prstGeom prst="rect">
            <a:avLst/>
          </a:prstGeom>
        </p:spPr>
      </p:pic>
      <p:pic>
        <p:nvPicPr>
          <p:cNvPr id="34" name="Picture 33">
            <a:extLst>
              <a:ext uri="{FF2B5EF4-FFF2-40B4-BE49-F238E27FC236}">
                <a16:creationId xmlns:a16="http://schemas.microsoft.com/office/drawing/2014/main" id="{81761C74-F93B-5C44-AD2A-DED7B0F116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7956" y="4020621"/>
            <a:ext cx="678369" cy="703493"/>
          </a:xfrm>
          <a:prstGeom prst="rect">
            <a:avLst/>
          </a:prstGeom>
        </p:spPr>
      </p:pic>
      <p:cxnSp>
        <p:nvCxnSpPr>
          <p:cNvPr id="36" name="Straight Connector 35">
            <a:extLst>
              <a:ext uri="{FF2B5EF4-FFF2-40B4-BE49-F238E27FC236}">
                <a16:creationId xmlns:a16="http://schemas.microsoft.com/office/drawing/2014/main" id="{2AE1D94D-931C-7241-BFD9-9A06E384D95B}"/>
              </a:ext>
            </a:extLst>
          </p:cNvPr>
          <p:cNvCxnSpPr/>
          <p:nvPr/>
        </p:nvCxnSpPr>
        <p:spPr>
          <a:xfrm flipH="1">
            <a:off x="6515768" y="2997692"/>
            <a:ext cx="2" cy="776349"/>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280F3F49-B136-AE41-B057-341A8E022AF4}"/>
              </a:ext>
            </a:extLst>
          </p:cNvPr>
          <p:cNvCxnSpPr/>
          <p:nvPr/>
        </p:nvCxnSpPr>
        <p:spPr>
          <a:xfrm flipH="1">
            <a:off x="5727082" y="3774041"/>
            <a:ext cx="1607070" cy="0"/>
          </a:xfrm>
          <a:prstGeom prst="line">
            <a:avLst/>
          </a:prstGeom>
        </p:spPr>
        <p:style>
          <a:lnRef idx="3">
            <a:schemeClr val="dk1"/>
          </a:lnRef>
          <a:fillRef idx="0">
            <a:schemeClr val="dk1"/>
          </a:fillRef>
          <a:effectRef idx="2">
            <a:schemeClr val="dk1"/>
          </a:effectRef>
          <a:fontRef idx="minor">
            <a:schemeClr val="tx1"/>
          </a:fontRef>
        </p:style>
      </p:cxnSp>
      <p:cxnSp>
        <p:nvCxnSpPr>
          <p:cNvPr id="38" name="Straight Connector 37">
            <a:extLst>
              <a:ext uri="{FF2B5EF4-FFF2-40B4-BE49-F238E27FC236}">
                <a16:creationId xmlns:a16="http://schemas.microsoft.com/office/drawing/2014/main" id="{D6EAC2F0-D7B8-E547-AA09-2A42939D5135}"/>
              </a:ext>
            </a:extLst>
          </p:cNvPr>
          <p:cNvCxnSpPr/>
          <p:nvPr/>
        </p:nvCxnSpPr>
        <p:spPr>
          <a:xfrm flipV="1">
            <a:off x="5727082" y="3774041"/>
            <a:ext cx="0" cy="283866"/>
          </a:xfrm>
          <a:prstGeom prst="line">
            <a:avLst/>
          </a:prstGeom>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3421750F-2A5B-FA4F-AA4B-C4806DBA544B}"/>
              </a:ext>
            </a:extLst>
          </p:cNvPr>
          <p:cNvCxnSpPr/>
          <p:nvPr/>
        </p:nvCxnSpPr>
        <p:spPr>
          <a:xfrm flipV="1">
            <a:off x="7334152" y="3774041"/>
            <a:ext cx="0" cy="283866"/>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508CF2D4-9E75-1244-AA3B-9752CA2BF066}"/>
              </a:ext>
            </a:extLst>
          </p:cNvPr>
          <p:cNvCxnSpPr/>
          <p:nvPr/>
        </p:nvCxnSpPr>
        <p:spPr>
          <a:xfrm flipV="1">
            <a:off x="6512612" y="3774041"/>
            <a:ext cx="0" cy="283866"/>
          </a:xfrm>
          <a:prstGeom prst="line">
            <a:avLst/>
          </a:prstGeom>
        </p:spPr>
        <p:style>
          <a:lnRef idx="3">
            <a:schemeClr val="dk1"/>
          </a:lnRef>
          <a:fillRef idx="0">
            <a:schemeClr val="dk1"/>
          </a:fillRef>
          <a:effectRef idx="2">
            <a:schemeClr val="dk1"/>
          </a:effectRef>
          <a:fontRef idx="minor">
            <a:schemeClr val="tx1"/>
          </a:fontRef>
        </p:style>
      </p:cxnSp>
      <p:pic>
        <p:nvPicPr>
          <p:cNvPr id="41" name="Picture 40">
            <a:extLst>
              <a:ext uri="{FF2B5EF4-FFF2-40B4-BE49-F238E27FC236}">
                <a16:creationId xmlns:a16="http://schemas.microsoft.com/office/drawing/2014/main" id="{F2C5A49D-C26B-D44E-B570-25B3C36F34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8381" y="1456189"/>
            <a:ext cx="1396443" cy="1675734"/>
          </a:xfrm>
          <a:prstGeom prst="rect">
            <a:avLst/>
          </a:prstGeom>
        </p:spPr>
      </p:pic>
      <p:pic>
        <p:nvPicPr>
          <p:cNvPr id="42" name="Picture 41">
            <a:extLst>
              <a:ext uri="{FF2B5EF4-FFF2-40B4-BE49-F238E27FC236}">
                <a16:creationId xmlns:a16="http://schemas.microsoft.com/office/drawing/2014/main" id="{251D8F78-458E-4645-8F09-B20C42F675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0290" y="4020621"/>
            <a:ext cx="678369" cy="703493"/>
          </a:xfrm>
          <a:prstGeom prst="rect">
            <a:avLst/>
          </a:prstGeom>
        </p:spPr>
      </p:pic>
      <p:pic>
        <p:nvPicPr>
          <p:cNvPr id="43" name="Picture 42">
            <a:extLst>
              <a:ext uri="{FF2B5EF4-FFF2-40B4-BE49-F238E27FC236}">
                <a16:creationId xmlns:a16="http://schemas.microsoft.com/office/drawing/2014/main" id="{06E8273A-4BB7-8541-A08F-53874FA844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1382" y="4020621"/>
            <a:ext cx="678369" cy="703493"/>
          </a:xfrm>
          <a:prstGeom prst="rect">
            <a:avLst/>
          </a:prstGeom>
        </p:spPr>
      </p:pic>
      <p:pic>
        <p:nvPicPr>
          <p:cNvPr id="44" name="Picture 43">
            <a:extLst>
              <a:ext uri="{FF2B5EF4-FFF2-40B4-BE49-F238E27FC236}">
                <a16:creationId xmlns:a16="http://schemas.microsoft.com/office/drawing/2014/main" id="{73B24EBD-2701-1945-88AA-389A6D3360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6666" y="4020620"/>
            <a:ext cx="678369" cy="703493"/>
          </a:xfrm>
          <a:prstGeom prst="rect">
            <a:avLst/>
          </a:prstGeom>
        </p:spPr>
      </p:pic>
    </p:spTree>
    <p:custDataLst>
      <p:tags r:id="rId1"/>
    </p:custDataLst>
    <p:extLst>
      <p:ext uri="{BB962C8B-B14F-4D97-AF65-F5344CB8AC3E}">
        <p14:creationId xmlns:p14="http://schemas.microsoft.com/office/powerpoint/2010/main" val="12853227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dirty="0"/>
              <a:t>Scaling</a:t>
            </a:r>
          </a:p>
        </p:txBody>
      </p:sp>
      <p:pic>
        <p:nvPicPr>
          <p:cNvPr id="30" name="Picture 29"/>
          <p:cNvPicPr>
            <a:picLocks noChangeAspect="1"/>
          </p:cNvPicPr>
          <p:nvPr/>
        </p:nvPicPr>
        <p:blipFill>
          <a:blip r:embed="rId4"/>
          <a:stretch>
            <a:fillRect/>
          </a:stretch>
        </p:blipFill>
        <p:spPr>
          <a:xfrm>
            <a:off x="5074002" y="1649896"/>
            <a:ext cx="2025890" cy="1957215"/>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202315" y="4086228"/>
            <a:ext cx="11555675" cy="2310376"/>
          </a:xfrm>
          <a:prstGeom prst="rect">
            <a:avLst/>
          </a:prstGeom>
        </p:spPr>
        <p:txBody>
          <a:bodyPr wrap="square">
            <a:spAutoFit/>
          </a:bodyPr>
          <a:lstStyle/>
          <a:p>
            <a:pPr marL="457200" indent="-457200">
              <a:lnSpc>
                <a:spcPct val="90000"/>
              </a:lnSpc>
              <a:spcBef>
                <a:spcPts val="1800"/>
              </a:spcBef>
              <a:spcAft>
                <a:spcPts val="800"/>
              </a:spcAft>
              <a:buClr>
                <a:schemeClr val="bg2">
                  <a:lumMod val="10000"/>
                </a:schemeClr>
              </a:buClr>
              <a:buBlip>
                <a:blip r:embed="rId5"/>
              </a:buBlip>
            </a:pP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Launches or terminates instances </a:t>
            </a:r>
            <a:r>
              <a:rPr lang="en-US" sz="2800" dirty="0">
                <a:latin typeface="Amazon Ember Light" charset="0"/>
                <a:ea typeface="Amazon Ember Light" charset="0"/>
                <a:cs typeface="Amazon Ember Light" charset="0"/>
              </a:rPr>
              <a:t>based on specified conditions.</a:t>
            </a:r>
          </a:p>
          <a:p>
            <a:pPr marL="457200" indent="-457200">
              <a:lnSpc>
                <a:spcPct val="90000"/>
              </a:lnSpc>
              <a:spcBef>
                <a:spcPts val="1800"/>
              </a:spcBef>
              <a:spcAft>
                <a:spcPts val="800"/>
              </a:spcAft>
              <a:buClr>
                <a:schemeClr val="bg2">
                  <a:lumMod val="10000"/>
                </a:schemeClr>
              </a:buClr>
              <a:buBlip>
                <a:blip r:embed="rId5"/>
              </a:buBlip>
            </a:pPr>
            <a:r>
              <a:rPr lang="en-US" sz="2800" dirty="0">
                <a:latin typeface="Amazon Ember Light" charset="0"/>
                <a:ea typeface="Amazon Ember Light" charset="0"/>
                <a:cs typeface="Amazon Ember Light" charset="0"/>
              </a:rPr>
              <a:t>Automatically </a:t>
            </a: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registers new instances </a:t>
            </a:r>
            <a:r>
              <a:rPr lang="en-US" sz="2800" dirty="0">
                <a:latin typeface="Amazon Ember Light" charset="0"/>
                <a:ea typeface="Amazon Ember Light" charset="0"/>
                <a:cs typeface="Amazon Ember Light" charset="0"/>
              </a:rPr>
              <a:t>with load balancers when specified.</a:t>
            </a:r>
          </a:p>
          <a:p>
            <a:pPr marL="457200" indent="-457200">
              <a:lnSpc>
                <a:spcPct val="90000"/>
              </a:lnSpc>
              <a:spcBef>
                <a:spcPts val="1800"/>
              </a:spcBef>
              <a:spcAft>
                <a:spcPts val="800"/>
              </a:spcAft>
              <a:buClr>
                <a:schemeClr val="bg2">
                  <a:lumMod val="10000"/>
                </a:schemeClr>
              </a:buClr>
              <a:buBlip>
                <a:blip r:embed="rId5"/>
              </a:buBlip>
            </a:pPr>
            <a:r>
              <a:rPr lang="en-US" sz="2800" dirty="0">
                <a:latin typeface="Amazon Ember Light" charset="0"/>
                <a:ea typeface="Amazon Ember Light" charset="0"/>
                <a:cs typeface="Amazon Ember Light" charset="0"/>
              </a:rPr>
              <a:t>Can launch </a:t>
            </a: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across Availability Zones</a:t>
            </a:r>
            <a:r>
              <a:rPr lang="en-US" sz="2800" dirty="0">
                <a:latin typeface="Amazon Ember Light" charset="0"/>
                <a:ea typeface="Amazon Ember Light" charset="0"/>
                <a:cs typeface="Amazon Ember Light" charset="0"/>
              </a:rPr>
              <a:t>.</a:t>
            </a:r>
          </a:p>
        </p:txBody>
      </p:sp>
    </p:spTree>
    <p:custDataLst>
      <p:tags r:id="rId1"/>
    </p:custDataLst>
    <p:extLst>
      <p:ext uri="{BB962C8B-B14F-4D97-AF65-F5344CB8AC3E}">
        <p14:creationId xmlns:p14="http://schemas.microsoft.com/office/powerpoint/2010/main" val="3503697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Capacity Management</a:t>
            </a:r>
          </a:p>
        </p:txBody>
      </p:sp>
      <p:pic>
        <p:nvPicPr>
          <p:cNvPr id="4" name="Content Placeholder 4">
            <a:extLst>
              <a:ext uri="{FF2B5EF4-FFF2-40B4-BE49-F238E27FC236}">
                <a16:creationId xmlns:a16="http://schemas.microsoft.com/office/drawing/2014/main" id="{C6A2C146-730D-194F-A7C7-4FE5AC24FE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599" y="2006221"/>
            <a:ext cx="5832810" cy="4145928"/>
          </a:xfrm>
          <a:prstGeom prst="rect">
            <a:avLst/>
          </a:prstGeom>
        </p:spPr>
      </p:pic>
      <p:pic>
        <p:nvPicPr>
          <p:cNvPr id="6" name="Picture 5">
            <a:extLst>
              <a:ext uri="{FF2B5EF4-FFF2-40B4-BE49-F238E27FC236}">
                <a16:creationId xmlns:a16="http://schemas.microsoft.com/office/drawing/2014/main" id="{0B9914FC-20FB-F545-96B4-06CB48D9C0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7409" y="2006221"/>
            <a:ext cx="6068039" cy="3992724"/>
          </a:xfrm>
          <a:prstGeom prst="rect">
            <a:avLst/>
          </a:prstGeom>
        </p:spPr>
      </p:pic>
    </p:spTree>
    <p:custDataLst>
      <p:tags r:id="rId1"/>
    </p:custDataLst>
    <p:extLst>
      <p:ext uri="{BB962C8B-B14F-4D97-AF65-F5344CB8AC3E}">
        <p14:creationId xmlns:p14="http://schemas.microsoft.com/office/powerpoint/2010/main" val="21850846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a:t>Typical Weekly Traffic at Amazon.com</a:t>
            </a:r>
          </a:p>
        </p:txBody>
      </p:sp>
      <p:pic>
        <p:nvPicPr>
          <p:cNvPr id="5" name="Picture 4" descr="Web Traffic.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 y="2888592"/>
            <a:ext cx="12192000" cy="1941053"/>
          </a:xfrm>
          <a:prstGeom prst="rect">
            <a:avLst/>
          </a:prstGeom>
        </p:spPr>
      </p:pic>
      <p:sp>
        <p:nvSpPr>
          <p:cNvPr id="6" name="TextBox 5"/>
          <p:cNvSpPr txBox="1"/>
          <p:nvPr/>
        </p:nvSpPr>
        <p:spPr>
          <a:xfrm>
            <a:off x="131458" y="5419347"/>
            <a:ext cx="1709716" cy="460352"/>
          </a:xfrm>
          <a:prstGeom prst="rect">
            <a:avLst/>
          </a:prstGeom>
        </p:spPr>
        <p:txBody>
          <a:bodyPr vert="horz" wrap="none" lIns="0" tIns="0" rIns="0" bIns="0" rtlCol="0">
            <a:noAutofit/>
          </a:bodyPr>
          <a:lstStyle/>
          <a:p>
            <a:pPr algn="ctr"/>
            <a:r>
              <a:rPr lang="en-US" sz="2133" dirty="0">
                <a:latin typeface="Amazon Ember" panose="020B0603020204020204" pitchFamily="34" charset="0"/>
                <a:ea typeface="Amazon Ember" panose="020B0603020204020204" pitchFamily="34" charset="0"/>
                <a:cs typeface="Amazon Ember" panose="020B0603020204020204" pitchFamily="34" charset="0"/>
              </a:rPr>
              <a:t>Sunday</a:t>
            </a:r>
          </a:p>
        </p:txBody>
      </p:sp>
      <p:sp>
        <p:nvSpPr>
          <p:cNvPr id="7" name="TextBox 6"/>
          <p:cNvSpPr txBox="1"/>
          <p:nvPr/>
        </p:nvSpPr>
        <p:spPr>
          <a:xfrm>
            <a:off x="1856590" y="5419347"/>
            <a:ext cx="1709716" cy="460352"/>
          </a:xfrm>
          <a:prstGeom prst="rect">
            <a:avLst/>
          </a:prstGeom>
        </p:spPr>
        <p:txBody>
          <a:bodyPr vert="horz" wrap="none" lIns="0" tIns="0" rIns="0" bIns="0" rtlCol="0">
            <a:noAutofit/>
          </a:bodyPr>
          <a:lstStyle/>
          <a:p>
            <a:pPr algn="ctr"/>
            <a:r>
              <a:rPr lang="en-US" sz="2133" dirty="0">
                <a:latin typeface="Amazon Ember" panose="020B0603020204020204" pitchFamily="34" charset="0"/>
                <a:ea typeface="Amazon Ember" panose="020B0603020204020204" pitchFamily="34" charset="0"/>
                <a:cs typeface="Amazon Ember" panose="020B0603020204020204" pitchFamily="34" charset="0"/>
              </a:rPr>
              <a:t>Monday</a:t>
            </a:r>
          </a:p>
        </p:txBody>
      </p:sp>
      <p:sp>
        <p:nvSpPr>
          <p:cNvPr id="8" name="TextBox 7"/>
          <p:cNvSpPr txBox="1"/>
          <p:nvPr/>
        </p:nvSpPr>
        <p:spPr>
          <a:xfrm>
            <a:off x="3581710" y="5419347"/>
            <a:ext cx="1709716" cy="460352"/>
          </a:xfrm>
          <a:prstGeom prst="rect">
            <a:avLst/>
          </a:prstGeom>
        </p:spPr>
        <p:txBody>
          <a:bodyPr vert="horz" wrap="none" lIns="0" tIns="0" rIns="0" bIns="0" rtlCol="0">
            <a:noAutofit/>
          </a:bodyPr>
          <a:lstStyle/>
          <a:p>
            <a:pPr algn="ctr"/>
            <a:r>
              <a:rPr lang="en-US" sz="2133" dirty="0">
                <a:latin typeface="Amazon Ember" panose="020B0603020204020204" pitchFamily="34" charset="0"/>
                <a:ea typeface="Amazon Ember" panose="020B0603020204020204" pitchFamily="34" charset="0"/>
                <a:cs typeface="Amazon Ember" panose="020B0603020204020204" pitchFamily="34" charset="0"/>
              </a:rPr>
              <a:t>Tuesday</a:t>
            </a:r>
          </a:p>
        </p:txBody>
      </p:sp>
      <p:sp>
        <p:nvSpPr>
          <p:cNvPr id="9" name="TextBox 8"/>
          <p:cNvSpPr txBox="1"/>
          <p:nvPr/>
        </p:nvSpPr>
        <p:spPr>
          <a:xfrm>
            <a:off x="5306858" y="5419347"/>
            <a:ext cx="1709716" cy="460352"/>
          </a:xfrm>
          <a:prstGeom prst="rect">
            <a:avLst/>
          </a:prstGeom>
        </p:spPr>
        <p:txBody>
          <a:bodyPr vert="horz" wrap="none" lIns="0" tIns="0" rIns="0" bIns="0" rtlCol="0">
            <a:noAutofit/>
          </a:bodyPr>
          <a:lstStyle/>
          <a:p>
            <a:pPr algn="ctr"/>
            <a:r>
              <a:rPr lang="en-US" sz="2133" dirty="0">
                <a:latin typeface="Amazon Ember" panose="020B0603020204020204" pitchFamily="34" charset="0"/>
                <a:ea typeface="Amazon Ember" panose="020B0603020204020204" pitchFamily="34" charset="0"/>
                <a:cs typeface="Amazon Ember" panose="020B0603020204020204" pitchFamily="34" charset="0"/>
              </a:rPr>
              <a:t>Wednesday</a:t>
            </a:r>
          </a:p>
        </p:txBody>
      </p:sp>
      <p:sp>
        <p:nvSpPr>
          <p:cNvPr id="10" name="TextBox 9"/>
          <p:cNvSpPr txBox="1"/>
          <p:nvPr/>
        </p:nvSpPr>
        <p:spPr>
          <a:xfrm>
            <a:off x="7031967" y="5419347"/>
            <a:ext cx="1709716" cy="460352"/>
          </a:xfrm>
          <a:prstGeom prst="rect">
            <a:avLst/>
          </a:prstGeom>
        </p:spPr>
        <p:txBody>
          <a:bodyPr vert="horz" wrap="none" lIns="0" tIns="0" rIns="0" bIns="0" rtlCol="0">
            <a:noAutofit/>
          </a:bodyPr>
          <a:lstStyle/>
          <a:p>
            <a:pPr algn="ctr"/>
            <a:r>
              <a:rPr lang="en-US" sz="2133" dirty="0">
                <a:latin typeface="Amazon Ember" panose="020B0603020204020204" pitchFamily="34" charset="0"/>
                <a:ea typeface="Amazon Ember" panose="020B0603020204020204" pitchFamily="34" charset="0"/>
                <a:cs typeface="Amazon Ember" panose="020B0603020204020204" pitchFamily="34" charset="0"/>
              </a:rPr>
              <a:t>Thursday</a:t>
            </a:r>
          </a:p>
        </p:txBody>
      </p:sp>
      <p:sp>
        <p:nvSpPr>
          <p:cNvPr id="11" name="TextBox 10"/>
          <p:cNvSpPr txBox="1"/>
          <p:nvPr/>
        </p:nvSpPr>
        <p:spPr>
          <a:xfrm>
            <a:off x="8757111" y="5419347"/>
            <a:ext cx="1709716" cy="460352"/>
          </a:xfrm>
          <a:prstGeom prst="rect">
            <a:avLst/>
          </a:prstGeom>
        </p:spPr>
        <p:txBody>
          <a:bodyPr vert="horz" wrap="none" lIns="0" tIns="0" rIns="0" bIns="0" rtlCol="0">
            <a:noAutofit/>
          </a:bodyPr>
          <a:lstStyle/>
          <a:p>
            <a:pPr algn="ctr"/>
            <a:r>
              <a:rPr lang="en-US" sz="2133" dirty="0">
                <a:latin typeface="Amazon Ember" panose="020B0603020204020204" pitchFamily="34" charset="0"/>
                <a:ea typeface="Amazon Ember" panose="020B0603020204020204" pitchFamily="34" charset="0"/>
                <a:cs typeface="Amazon Ember" panose="020B0603020204020204" pitchFamily="34" charset="0"/>
              </a:rPr>
              <a:t>Friday</a:t>
            </a:r>
          </a:p>
        </p:txBody>
      </p:sp>
      <p:sp>
        <p:nvSpPr>
          <p:cNvPr id="12" name="TextBox 11"/>
          <p:cNvSpPr txBox="1"/>
          <p:nvPr/>
        </p:nvSpPr>
        <p:spPr>
          <a:xfrm>
            <a:off x="10482285" y="5419347"/>
            <a:ext cx="1709716" cy="460352"/>
          </a:xfrm>
          <a:prstGeom prst="rect">
            <a:avLst/>
          </a:prstGeom>
        </p:spPr>
        <p:txBody>
          <a:bodyPr vert="horz" wrap="none" lIns="0" tIns="0" rIns="0" bIns="0" rtlCol="0">
            <a:noAutofit/>
          </a:bodyPr>
          <a:lstStyle/>
          <a:p>
            <a:pPr algn="ctr"/>
            <a:r>
              <a:rPr lang="en-US" sz="2133" dirty="0">
                <a:latin typeface="Amazon Ember" panose="020B0603020204020204" pitchFamily="34" charset="0"/>
                <a:ea typeface="Amazon Ember" panose="020B0603020204020204" pitchFamily="34" charset="0"/>
                <a:cs typeface="Amazon Ember" panose="020B0603020204020204" pitchFamily="34" charset="0"/>
              </a:rPr>
              <a:t>Saturday</a:t>
            </a:r>
          </a:p>
        </p:txBody>
      </p:sp>
      <p:cxnSp>
        <p:nvCxnSpPr>
          <p:cNvPr id="13" name="Straight Connector 12"/>
          <p:cNvCxnSpPr/>
          <p:nvPr/>
        </p:nvCxnSpPr>
        <p:spPr>
          <a:xfrm>
            <a:off x="-72" y="5205609"/>
            <a:ext cx="12192000"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0584" y="2821109"/>
            <a:ext cx="12192000" cy="0"/>
          </a:xfrm>
          <a:prstGeom prst="line">
            <a:avLst/>
          </a:prstGeom>
          <a:ln w="57150" cmpd="sng">
            <a:solidFill>
              <a:srgbClr val="2C6FDF"/>
            </a:solidFill>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83743" y="2426001"/>
            <a:ext cx="2806096" cy="499936"/>
          </a:xfrm>
          <a:prstGeom prst="rect">
            <a:avLst/>
          </a:prstGeom>
          <a:noFill/>
        </p:spPr>
        <p:txBody>
          <a:bodyPr vert="horz" wrap="none" lIns="0" tIns="0" rIns="0" bIns="0" rtlCol="0">
            <a:noAutofit/>
          </a:bodyPr>
          <a:lstStyle/>
          <a:p>
            <a:r>
              <a:rPr lang="en-US" sz="2400" dirty="0">
                <a:latin typeface="Amazon Ember" panose="020B0603020204020204" pitchFamily="34" charset="0"/>
                <a:ea typeface="Amazon Ember" panose="020B0603020204020204" pitchFamily="34" charset="0"/>
                <a:cs typeface="Amazon Ember" panose="020B0603020204020204" pitchFamily="34" charset="0"/>
              </a:rPr>
              <a:t>Provisioned Capacity</a:t>
            </a:r>
          </a:p>
        </p:txBody>
      </p:sp>
    </p:spTree>
    <p:custDataLst>
      <p:tags r:id="rId1"/>
    </p:custDataLst>
    <p:extLst>
      <p:ext uri="{BB962C8B-B14F-4D97-AF65-F5344CB8AC3E}">
        <p14:creationId xmlns:p14="http://schemas.microsoft.com/office/powerpoint/2010/main" val="121571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November Traffic to Amazon.com</a:t>
            </a:r>
          </a:p>
        </p:txBody>
      </p:sp>
      <p:pic>
        <p:nvPicPr>
          <p:cNvPr id="16" name="Picture 15" descr="November copy.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2150829"/>
            <a:ext cx="12192000" cy="3129747"/>
          </a:xfrm>
          <a:prstGeom prst="rect">
            <a:avLst/>
          </a:prstGeom>
        </p:spPr>
      </p:pic>
      <p:pic>
        <p:nvPicPr>
          <p:cNvPr id="19" name="Picture 18" descr="Excess November 2.png"/>
          <p:cNvPicPr>
            <a:picLocks noChangeAspect="1"/>
          </p:cNvPicPr>
          <p:nvPr/>
        </p:nvPicPr>
        <p:blipFill>
          <a:blip r:embed="rId5" cstate="screen">
            <a:alphaModFix amt="62000"/>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8288" y="1948858"/>
            <a:ext cx="12192000" cy="3073351"/>
          </a:xfrm>
          <a:prstGeom prst="rect">
            <a:avLst/>
          </a:prstGeom>
        </p:spPr>
      </p:pic>
      <p:sp>
        <p:nvSpPr>
          <p:cNvPr id="21" name="TextBox 20"/>
          <p:cNvSpPr txBox="1"/>
          <p:nvPr/>
        </p:nvSpPr>
        <p:spPr>
          <a:xfrm>
            <a:off x="303191" y="1547624"/>
            <a:ext cx="2806096" cy="499936"/>
          </a:xfrm>
          <a:prstGeom prst="rect">
            <a:avLst/>
          </a:prstGeom>
          <a:noFill/>
        </p:spPr>
        <p:txBody>
          <a:bodyPr vert="horz" wrap="none" lIns="0" tIns="0" rIns="0" bIns="0" rtlCol="0">
            <a:noAutofit/>
          </a:bodyPr>
          <a:lstStyle/>
          <a:p>
            <a:r>
              <a:rPr lang="en-US" sz="2400" dirty="0">
                <a:latin typeface="Amazon Ember" panose="020B0603020204020204" pitchFamily="34" charset="0"/>
                <a:ea typeface="Amazon Ember" panose="020B0603020204020204" pitchFamily="34" charset="0"/>
                <a:cs typeface="Amazon Ember" panose="020B0603020204020204" pitchFamily="34" charset="0"/>
              </a:rPr>
              <a:t>Provisioned capacity</a:t>
            </a:r>
          </a:p>
        </p:txBody>
      </p:sp>
      <p:sp>
        <p:nvSpPr>
          <p:cNvPr id="22" name="TextBox 21"/>
          <p:cNvSpPr txBox="1"/>
          <p:nvPr/>
        </p:nvSpPr>
        <p:spPr>
          <a:xfrm>
            <a:off x="-85690" y="5638537"/>
            <a:ext cx="3804671" cy="499936"/>
          </a:xfrm>
          <a:prstGeom prst="rect">
            <a:avLst/>
          </a:prstGeom>
          <a:noFill/>
        </p:spPr>
        <p:txBody>
          <a:bodyPr vert="horz" wrap="none" lIns="0" tIns="0" rIns="0" bIns="0" rtlCol="0">
            <a:no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November</a:t>
            </a:r>
          </a:p>
        </p:txBody>
      </p:sp>
      <p:sp>
        <p:nvSpPr>
          <p:cNvPr id="24" name="TextBox 23"/>
          <p:cNvSpPr txBox="1"/>
          <p:nvPr/>
        </p:nvSpPr>
        <p:spPr>
          <a:xfrm>
            <a:off x="5839049" y="5278567"/>
            <a:ext cx="904177" cy="436391"/>
          </a:xfrm>
          <a:prstGeom prst="rect">
            <a:avLst/>
          </a:prstGeom>
        </p:spPr>
        <p:txBody>
          <a:bodyPr vert="horz" wrap="none" lIns="0" tIns="0" rIns="0" bIns="0" rtlCol="0">
            <a:noAutofit/>
          </a:bodyPr>
          <a:lstStyle/>
          <a:p>
            <a:r>
              <a:rPr lang="en-US" sz="3733"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24%</a:t>
            </a:r>
          </a:p>
        </p:txBody>
      </p:sp>
      <p:sp>
        <p:nvSpPr>
          <p:cNvPr id="27" name="TextBox 26"/>
          <p:cNvSpPr txBox="1"/>
          <p:nvPr/>
        </p:nvSpPr>
        <p:spPr>
          <a:xfrm>
            <a:off x="449052" y="2506316"/>
            <a:ext cx="5099987" cy="1200329"/>
          </a:xfrm>
          <a:prstGeom prst="rect">
            <a:avLst/>
          </a:prstGeom>
          <a:noFill/>
          <a:ln>
            <a:noFill/>
          </a:ln>
        </p:spPr>
        <p:txBody>
          <a:bodyPr wrap="squar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The challenge is to efficiently guess the unknown quantity of how much compute capacity you need.</a:t>
            </a:r>
          </a:p>
        </p:txBody>
      </p:sp>
      <p:sp>
        <p:nvSpPr>
          <p:cNvPr id="15" name="TextBox 14"/>
          <p:cNvSpPr txBox="1"/>
          <p:nvPr/>
        </p:nvSpPr>
        <p:spPr>
          <a:xfrm>
            <a:off x="6978955" y="1179091"/>
            <a:ext cx="904177" cy="436391"/>
          </a:xfrm>
          <a:prstGeom prst="rect">
            <a:avLst/>
          </a:prstGeom>
        </p:spPr>
        <p:txBody>
          <a:bodyPr vert="horz" wrap="none" lIns="0" tIns="0" rIns="0" bIns="0" rtlCol="0">
            <a:noAutofit/>
          </a:bodyPr>
          <a:lstStyle/>
          <a:p>
            <a:r>
              <a:rPr lang="en-US" sz="3733"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76%</a:t>
            </a:r>
          </a:p>
        </p:txBody>
      </p:sp>
      <p:cxnSp>
        <p:nvCxnSpPr>
          <p:cNvPr id="5" name="Curved Connector 4"/>
          <p:cNvCxnSpPr/>
          <p:nvPr/>
        </p:nvCxnSpPr>
        <p:spPr>
          <a:xfrm rot="10800000">
            <a:off x="4093053" y="5125478"/>
            <a:ext cx="1682497" cy="435141"/>
          </a:xfrm>
          <a:prstGeom prst="curvedConnector3">
            <a:avLst>
              <a:gd name="adj1" fmla="val 3478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p:cNvCxnSpPr/>
          <p:nvPr/>
        </p:nvCxnSpPr>
        <p:spPr>
          <a:xfrm rot="5400000">
            <a:off x="6173897" y="1661047"/>
            <a:ext cx="922298" cy="687818"/>
          </a:xfrm>
          <a:prstGeom prst="curvedConnector3">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30899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P spid="27"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dirty="0"/>
              <a:t>Module Objectives</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a:xfrm>
            <a:off x="527538" y="2295754"/>
            <a:ext cx="11078308" cy="3296978"/>
          </a:xfrm>
        </p:spPr>
        <p:txBody>
          <a:bodyPr anchor="ctr">
            <a:noAutofit/>
          </a:bodyPr>
          <a:lstStyle/>
          <a:p>
            <a:pPr marL="219075" lvl="1" indent="0" defTabSz="342900">
              <a:lnSpc>
                <a:spcPct val="100000"/>
              </a:lnSpc>
              <a:spcBef>
                <a:spcPts val="300"/>
              </a:spcBef>
              <a:spcAft>
                <a:spcPts val="600"/>
              </a:spcAft>
              <a:buClr>
                <a:schemeClr val="accent1"/>
              </a:buClr>
              <a:buNone/>
              <a:tabLst>
                <a:tab pos="8461375" algn="r"/>
              </a:tabLst>
            </a:pPr>
            <a:r>
              <a:rPr lang="en-US" sz="2800" dirty="0"/>
              <a:t>Discuss key concepts related to the Elastic Load Balancing (ELB), Amazon CloudWatch, and Auto Scaling to understand:</a:t>
            </a:r>
          </a:p>
          <a:p>
            <a:pPr marL="682625" lvl="1" indent="-463550" defTabSz="342900">
              <a:lnSpc>
                <a:spcPct val="100000"/>
              </a:lnSpc>
              <a:spcBef>
                <a:spcPts val="300"/>
              </a:spcBef>
              <a:spcAft>
                <a:spcPts val="600"/>
              </a:spcAft>
              <a:buClr>
                <a:schemeClr val="accent1"/>
              </a:buClr>
              <a:tabLst>
                <a:tab pos="8461375" algn="r"/>
              </a:tabLst>
            </a:pPr>
            <a:r>
              <a:rPr lang="en-US" sz="2800" dirty="0"/>
              <a:t>How to distribute traffic across Amazon Elastic Compute Cloud (EC2) instances using Elastic Load Balancing (ELB).</a:t>
            </a:r>
          </a:p>
          <a:p>
            <a:pPr marL="682625" lvl="1" indent="-463550" defTabSz="342900">
              <a:lnSpc>
                <a:spcPct val="100000"/>
              </a:lnSpc>
              <a:spcBef>
                <a:spcPts val="300"/>
              </a:spcBef>
              <a:spcAft>
                <a:spcPts val="600"/>
              </a:spcAft>
              <a:buClr>
                <a:schemeClr val="accent1"/>
              </a:buClr>
              <a:tabLst>
                <a:tab pos="8461375" algn="r"/>
              </a:tabLst>
            </a:pPr>
            <a:r>
              <a:rPr lang="en-US" sz="2800" dirty="0"/>
              <a:t>The ability of Auto Scaling to launch and release servers in response to workload changes.</a:t>
            </a:r>
          </a:p>
          <a:p>
            <a:pPr marL="682625" lvl="1" indent="-463550" defTabSz="342900">
              <a:lnSpc>
                <a:spcPct val="100000"/>
              </a:lnSpc>
              <a:spcBef>
                <a:spcPts val="300"/>
              </a:spcBef>
              <a:spcAft>
                <a:spcPts val="600"/>
              </a:spcAft>
              <a:buClr>
                <a:schemeClr val="accent1"/>
              </a:buClr>
              <a:tabLst>
                <a:tab pos="8461375" algn="r"/>
              </a:tabLst>
            </a:pPr>
            <a:r>
              <a:rPr lang="en-US" sz="2800" dirty="0"/>
              <a:t>How CloudWatch enables you to monitor AWS resources and applications in real time.</a:t>
            </a:r>
          </a:p>
          <a:p>
            <a:pPr marL="682625" lvl="1" indent="-463550" defTabSz="342900">
              <a:lnSpc>
                <a:spcPct val="100000"/>
              </a:lnSpc>
              <a:spcBef>
                <a:spcPts val="300"/>
              </a:spcBef>
              <a:spcAft>
                <a:spcPts val="600"/>
              </a:spcAft>
              <a:buClr>
                <a:schemeClr val="accent1"/>
              </a:buClr>
              <a:tabLst>
                <a:tab pos="8461375" algn="r"/>
              </a:tabLst>
            </a:pPr>
            <a:endParaRPr lang="en-US" sz="2800" dirty="0"/>
          </a:p>
        </p:txBody>
      </p:sp>
    </p:spTree>
    <p:extLst>
      <p:ext uri="{BB962C8B-B14F-4D97-AF65-F5344CB8AC3E}">
        <p14:creationId xmlns:p14="http://schemas.microsoft.com/office/powerpoint/2010/main" val="2494588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Automatic Scaling Components</a:t>
            </a:r>
          </a:p>
        </p:txBody>
      </p:sp>
      <p:graphicFrame>
        <p:nvGraphicFramePr>
          <p:cNvPr id="20" name="Diagram 19">
            <a:extLst>
              <a:ext uri="{FF2B5EF4-FFF2-40B4-BE49-F238E27FC236}">
                <a16:creationId xmlns:a16="http://schemas.microsoft.com/office/drawing/2014/main" id="{590AF833-8694-4640-ACE9-413F059EE275}"/>
              </a:ext>
            </a:extLst>
          </p:cNvPr>
          <p:cNvGraphicFramePr/>
          <p:nvPr>
            <p:extLst/>
          </p:nvPr>
        </p:nvGraphicFramePr>
        <p:xfrm>
          <a:off x="1181100" y="1291167"/>
          <a:ext cx="9626600" cy="20806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7" name="Rectangle 36">
            <a:extLst>
              <a:ext uri="{FF2B5EF4-FFF2-40B4-BE49-F238E27FC236}">
                <a16:creationId xmlns:a16="http://schemas.microsoft.com/office/drawing/2014/main" id="{40556642-A3FF-7E42-A556-F61A35C48268}"/>
              </a:ext>
            </a:extLst>
          </p:cNvPr>
          <p:cNvSpPr/>
          <p:nvPr/>
        </p:nvSpPr>
        <p:spPr>
          <a:xfrm>
            <a:off x="1181100" y="3295650"/>
            <a:ext cx="3175885" cy="2816156"/>
          </a:xfrm>
          <a:prstGeom prst="rect">
            <a:avLst/>
          </a:prstGeom>
        </p:spPr>
        <p:txBody>
          <a:bodyPr wrap="square">
            <a:spAutoFit/>
          </a:bodyPr>
          <a:lstStyle/>
          <a:p>
            <a:pPr algn="ctr">
              <a:lnSpc>
                <a:spcPct val="90000"/>
              </a:lnSpc>
              <a:spcBef>
                <a:spcPts val="1000"/>
              </a:spcBef>
              <a:spcAft>
                <a:spcPts val="800"/>
              </a:spcAft>
              <a:buClr>
                <a:schemeClr val="bg2">
                  <a:lumMod val="10000"/>
                </a:schemeClr>
              </a:buClr>
            </a:pPr>
            <a:r>
              <a:rPr lang="en-US" sz="2600" b="1" dirty="0">
                <a:solidFill>
                  <a:schemeClr val="accent2"/>
                </a:solidFill>
                <a:latin typeface="Amazon Ember Light" charset="0"/>
                <a:ea typeface="Amazon Ember Light" charset="0"/>
                <a:cs typeface="Amazon Ember Light" charset="0"/>
              </a:rPr>
              <a:t>WHAT?</a:t>
            </a:r>
          </a:p>
          <a:p>
            <a:pPr marL="457200" indent="-457200">
              <a:lnSpc>
                <a:spcPct val="90000"/>
              </a:lnSpc>
              <a:spcBef>
                <a:spcPts val="1000"/>
              </a:spcBef>
              <a:spcAft>
                <a:spcPts val="800"/>
              </a:spcAft>
              <a:buClr>
                <a:schemeClr val="bg2">
                  <a:lumMod val="10000"/>
                </a:schemeClr>
              </a:buClr>
              <a:buBlip>
                <a:blip r:embed="rId9"/>
              </a:buBlip>
            </a:pPr>
            <a:r>
              <a:rPr lang="en-US" sz="2600" dirty="0">
                <a:latin typeface="Amazon Ember Light" charset="0"/>
                <a:ea typeface="Amazon Ember Light" charset="0"/>
                <a:cs typeface="Amazon Ember Light" charset="0"/>
              </a:rPr>
              <a:t>AMI</a:t>
            </a:r>
          </a:p>
          <a:p>
            <a:pPr marL="457200" indent="-457200">
              <a:lnSpc>
                <a:spcPct val="90000"/>
              </a:lnSpc>
              <a:spcBef>
                <a:spcPts val="1000"/>
              </a:spcBef>
              <a:spcAft>
                <a:spcPts val="800"/>
              </a:spcAft>
              <a:buClr>
                <a:schemeClr val="bg2">
                  <a:lumMod val="10000"/>
                </a:schemeClr>
              </a:buClr>
              <a:buBlip>
                <a:blip r:embed="rId9"/>
              </a:buBlip>
            </a:pPr>
            <a:r>
              <a:rPr lang="en-US" sz="2600" dirty="0">
                <a:latin typeface="Amazon Ember Light" charset="0"/>
                <a:ea typeface="Amazon Ember Light" charset="0"/>
                <a:cs typeface="Amazon Ember Light" charset="0"/>
              </a:rPr>
              <a:t>Instance type</a:t>
            </a:r>
          </a:p>
          <a:p>
            <a:pPr marL="457200" indent="-457200">
              <a:lnSpc>
                <a:spcPct val="90000"/>
              </a:lnSpc>
              <a:spcBef>
                <a:spcPts val="1000"/>
              </a:spcBef>
              <a:spcAft>
                <a:spcPts val="800"/>
              </a:spcAft>
              <a:buClr>
                <a:schemeClr val="bg2">
                  <a:lumMod val="10000"/>
                </a:schemeClr>
              </a:buClr>
              <a:buBlip>
                <a:blip r:embed="rId9"/>
              </a:buBlip>
            </a:pPr>
            <a:r>
              <a:rPr lang="en-US" sz="2600" dirty="0">
                <a:latin typeface="Amazon Ember Light" charset="0"/>
                <a:ea typeface="Amazon Ember Light" charset="0"/>
                <a:cs typeface="Amazon Ember Light" charset="0"/>
              </a:rPr>
              <a:t>Security groups</a:t>
            </a:r>
          </a:p>
          <a:p>
            <a:pPr marL="457200" indent="-457200">
              <a:lnSpc>
                <a:spcPct val="90000"/>
              </a:lnSpc>
              <a:spcBef>
                <a:spcPts val="1000"/>
              </a:spcBef>
              <a:spcAft>
                <a:spcPts val="800"/>
              </a:spcAft>
              <a:buClr>
                <a:schemeClr val="bg2">
                  <a:lumMod val="10000"/>
                </a:schemeClr>
              </a:buClr>
              <a:buBlip>
                <a:blip r:embed="rId9"/>
              </a:buBlip>
            </a:pPr>
            <a:r>
              <a:rPr lang="en-US" sz="2600" dirty="0">
                <a:latin typeface="Amazon Ember Light" charset="0"/>
                <a:ea typeface="Amazon Ember Light" charset="0"/>
                <a:cs typeface="Amazon Ember Light" charset="0"/>
              </a:rPr>
              <a:t>Roles</a:t>
            </a:r>
          </a:p>
        </p:txBody>
      </p:sp>
      <p:sp>
        <p:nvSpPr>
          <p:cNvPr id="38" name="Rectangle 37">
            <a:extLst>
              <a:ext uri="{FF2B5EF4-FFF2-40B4-BE49-F238E27FC236}">
                <a16:creationId xmlns:a16="http://schemas.microsoft.com/office/drawing/2014/main" id="{04C71D3A-AB03-B740-B4E2-310A640385B2}"/>
              </a:ext>
            </a:extLst>
          </p:cNvPr>
          <p:cNvSpPr/>
          <p:nvPr/>
        </p:nvSpPr>
        <p:spPr>
          <a:xfrm>
            <a:off x="4254500" y="3295650"/>
            <a:ext cx="3619500" cy="3407087"/>
          </a:xfrm>
          <a:prstGeom prst="rect">
            <a:avLst/>
          </a:prstGeom>
        </p:spPr>
        <p:txBody>
          <a:bodyPr wrap="square">
            <a:spAutoFit/>
          </a:bodyPr>
          <a:lstStyle/>
          <a:p>
            <a:pPr algn="ctr">
              <a:lnSpc>
                <a:spcPct val="90000"/>
              </a:lnSpc>
              <a:spcBef>
                <a:spcPts val="1800"/>
              </a:spcBef>
              <a:spcAft>
                <a:spcPts val="800"/>
              </a:spcAft>
              <a:buClr>
                <a:schemeClr val="bg2">
                  <a:lumMod val="10000"/>
                </a:schemeClr>
              </a:buClr>
            </a:pPr>
            <a:r>
              <a:rPr lang="en-US" sz="2600" b="1" dirty="0">
                <a:solidFill>
                  <a:schemeClr val="accent2"/>
                </a:solidFill>
                <a:latin typeface="Amazon Ember Light" charset="0"/>
                <a:ea typeface="Amazon Ember Light" charset="0"/>
                <a:cs typeface="Amazon Ember Light" charset="0"/>
              </a:rPr>
              <a:t>WHERE?</a:t>
            </a:r>
          </a:p>
          <a:p>
            <a:pPr marL="457200" indent="-457200">
              <a:lnSpc>
                <a:spcPct val="90000"/>
              </a:lnSpc>
              <a:spcBef>
                <a:spcPts val="1000"/>
              </a:spcBef>
              <a:spcAft>
                <a:spcPts val="800"/>
              </a:spcAft>
              <a:buClr>
                <a:schemeClr val="bg2">
                  <a:lumMod val="10000"/>
                </a:schemeClr>
              </a:buClr>
              <a:buBlip>
                <a:blip r:embed="rId9"/>
              </a:buBlip>
            </a:pPr>
            <a:r>
              <a:rPr lang="en-US" sz="2600" dirty="0">
                <a:latin typeface="Amazon Ember Light" charset="0"/>
                <a:ea typeface="Amazon Ember Light" charset="0"/>
                <a:cs typeface="Amazon Ember Light" charset="0"/>
              </a:rPr>
              <a:t>VPC and subnet(s)</a:t>
            </a:r>
          </a:p>
          <a:p>
            <a:pPr marL="457200" indent="-457200">
              <a:lnSpc>
                <a:spcPct val="90000"/>
              </a:lnSpc>
              <a:spcBef>
                <a:spcPts val="1000"/>
              </a:spcBef>
              <a:spcAft>
                <a:spcPts val="800"/>
              </a:spcAft>
              <a:buClr>
                <a:schemeClr val="bg2">
                  <a:lumMod val="10000"/>
                </a:schemeClr>
              </a:buClr>
              <a:buBlip>
                <a:blip r:embed="rId9"/>
              </a:buBlip>
            </a:pPr>
            <a:r>
              <a:rPr lang="en-US" sz="2600" dirty="0">
                <a:latin typeface="Amazon Ember Light" charset="0"/>
                <a:ea typeface="Amazon Ember Light" charset="0"/>
                <a:cs typeface="Amazon Ember Light" charset="0"/>
              </a:rPr>
              <a:t>Load balancer</a:t>
            </a:r>
          </a:p>
          <a:p>
            <a:pPr marL="457200" indent="-457200">
              <a:lnSpc>
                <a:spcPct val="90000"/>
              </a:lnSpc>
              <a:spcBef>
                <a:spcPts val="1000"/>
              </a:spcBef>
              <a:spcAft>
                <a:spcPts val="800"/>
              </a:spcAft>
              <a:buClr>
                <a:schemeClr val="bg2">
                  <a:lumMod val="10000"/>
                </a:schemeClr>
              </a:buClr>
              <a:buBlip>
                <a:blip r:embed="rId9"/>
              </a:buBlip>
            </a:pPr>
            <a:r>
              <a:rPr lang="en-US" sz="2600" dirty="0">
                <a:latin typeface="Amazon Ember Light" charset="0"/>
                <a:ea typeface="Amazon Ember Light" charset="0"/>
                <a:cs typeface="Amazon Ember Light" charset="0"/>
              </a:rPr>
              <a:t>Minimum instances</a:t>
            </a:r>
          </a:p>
          <a:p>
            <a:pPr marL="457200" indent="-457200">
              <a:lnSpc>
                <a:spcPct val="90000"/>
              </a:lnSpc>
              <a:spcBef>
                <a:spcPts val="1000"/>
              </a:spcBef>
              <a:spcAft>
                <a:spcPts val="800"/>
              </a:spcAft>
              <a:buClr>
                <a:schemeClr val="bg2">
                  <a:lumMod val="10000"/>
                </a:schemeClr>
              </a:buClr>
              <a:buBlip>
                <a:blip r:embed="rId9"/>
              </a:buBlip>
            </a:pPr>
            <a:r>
              <a:rPr lang="en-US" sz="2600" dirty="0">
                <a:latin typeface="Amazon Ember Light" charset="0"/>
                <a:ea typeface="Amazon Ember Light" charset="0"/>
                <a:cs typeface="Amazon Ember Light" charset="0"/>
              </a:rPr>
              <a:t>Maximum instances</a:t>
            </a:r>
          </a:p>
          <a:p>
            <a:pPr marL="457200" indent="-457200">
              <a:lnSpc>
                <a:spcPct val="90000"/>
              </a:lnSpc>
              <a:spcBef>
                <a:spcPts val="1000"/>
              </a:spcBef>
              <a:spcAft>
                <a:spcPts val="800"/>
              </a:spcAft>
              <a:buClr>
                <a:schemeClr val="bg2">
                  <a:lumMod val="10000"/>
                </a:schemeClr>
              </a:buClr>
              <a:buBlip>
                <a:blip r:embed="rId9"/>
              </a:buBlip>
            </a:pPr>
            <a:r>
              <a:rPr lang="en-US" sz="2600" dirty="0">
                <a:latin typeface="Amazon Ember Light" charset="0"/>
                <a:ea typeface="Amazon Ember Light" charset="0"/>
                <a:cs typeface="Amazon Ember Light" charset="0"/>
              </a:rPr>
              <a:t>Desired capacity</a:t>
            </a:r>
          </a:p>
        </p:txBody>
      </p:sp>
      <p:sp>
        <p:nvSpPr>
          <p:cNvPr id="40" name="Rectangle 39">
            <a:extLst>
              <a:ext uri="{FF2B5EF4-FFF2-40B4-BE49-F238E27FC236}">
                <a16:creationId xmlns:a16="http://schemas.microsoft.com/office/drawing/2014/main" id="{977C97D5-43FC-0041-8197-49CD87F93B69}"/>
              </a:ext>
            </a:extLst>
          </p:cNvPr>
          <p:cNvSpPr/>
          <p:nvPr/>
        </p:nvSpPr>
        <p:spPr>
          <a:xfrm>
            <a:off x="7835900" y="3295650"/>
            <a:ext cx="3175885" cy="2816156"/>
          </a:xfrm>
          <a:prstGeom prst="rect">
            <a:avLst/>
          </a:prstGeom>
        </p:spPr>
        <p:txBody>
          <a:bodyPr wrap="square">
            <a:spAutoFit/>
          </a:bodyPr>
          <a:lstStyle/>
          <a:p>
            <a:pPr algn="ctr">
              <a:lnSpc>
                <a:spcPct val="90000"/>
              </a:lnSpc>
              <a:spcBef>
                <a:spcPts val="1000"/>
              </a:spcBef>
              <a:spcAft>
                <a:spcPts val="800"/>
              </a:spcAft>
              <a:buClr>
                <a:schemeClr val="bg2">
                  <a:lumMod val="10000"/>
                </a:schemeClr>
              </a:buClr>
            </a:pPr>
            <a:r>
              <a:rPr lang="en-US" sz="2600" b="1" dirty="0">
                <a:solidFill>
                  <a:schemeClr val="accent2"/>
                </a:solidFill>
                <a:latin typeface="Amazon Ember Light" charset="0"/>
                <a:ea typeface="Amazon Ember Light" charset="0"/>
                <a:cs typeface="Amazon Ember Light" charset="0"/>
              </a:rPr>
              <a:t>WHEN?</a:t>
            </a:r>
          </a:p>
          <a:p>
            <a:pPr marL="457200" indent="-457200">
              <a:lnSpc>
                <a:spcPct val="90000"/>
              </a:lnSpc>
              <a:spcBef>
                <a:spcPts val="1000"/>
              </a:spcBef>
              <a:spcAft>
                <a:spcPts val="800"/>
              </a:spcAft>
              <a:buClr>
                <a:schemeClr val="bg2">
                  <a:lumMod val="10000"/>
                </a:schemeClr>
              </a:buClr>
              <a:buBlip>
                <a:blip r:embed="rId9"/>
              </a:buBlip>
            </a:pPr>
            <a:r>
              <a:rPr lang="en-US" sz="2600" dirty="0">
                <a:latin typeface="Amazon Ember Light" charset="0"/>
                <a:ea typeface="Amazon Ember Light" charset="0"/>
                <a:cs typeface="Amazon Ember Light" charset="0"/>
              </a:rPr>
              <a:t>Scheduled</a:t>
            </a:r>
          </a:p>
          <a:p>
            <a:pPr marL="457200" indent="-457200">
              <a:lnSpc>
                <a:spcPct val="90000"/>
              </a:lnSpc>
              <a:spcBef>
                <a:spcPts val="1000"/>
              </a:spcBef>
              <a:spcAft>
                <a:spcPts val="800"/>
              </a:spcAft>
              <a:buClr>
                <a:schemeClr val="bg2">
                  <a:lumMod val="10000"/>
                </a:schemeClr>
              </a:buClr>
              <a:buBlip>
                <a:blip r:embed="rId9"/>
              </a:buBlip>
            </a:pPr>
            <a:r>
              <a:rPr lang="en-US" sz="2600" dirty="0">
                <a:latin typeface="Amazon Ember Light" charset="0"/>
                <a:ea typeface="Amazon Ember Light" charset="0"/>
                <a:cs typeface="Amazon Ember Light" charset="0"/>
              </a:rPr>
              <a:t>On-demand</a:t>
            </a:r>
          </a:p>
          <a:p>
            <a:pPr marL="457200" indent="-457200">
              <a:lnSpc>
                <a:spcPct val="90000"/>
              </a:lnSpc>
              <a:spcBef>
                <a:spcPts val="1000"/>
              </a:spcBef>
              <a:spcAft>
                <a:spcPts val="800"/>
              </a:spcAft>
              <a:buClr>
                <a:schemeClr val="bg2">
                  <a:lumMod val="10000"/>
                </a:schemeClr>
              </a:buClr>
              <a:buBlip>
                <a:blip r:embed="rId9"/>
              </a:buBlip>
            </a:pPr>
            <a:r>
              <a:rPr lang="en-US" sz="2600" dirty="0">
                <a:latin typeface="Amazon Ember Light" charset="0"/>
                <a:ea typeface="Amazon Ember Light" charset="0"/>
                <a:cs typeface="Amazon Ember Light" charset="0"/>
              </a:rPr>
              <a:t>Scale-out policy</a:t>
            </a:r>
          </a:p>
          <a:p>
            <a:pPr marL="457200" indent="-457200">
              <a:lnSpc>
                <a:spcPct val="90000"/>
              </a:lnSpc>
              <a:spcBef>
                <a:spcPts val="1000"/>
              </a:spcBef>
              <a:spcAft>
                <a:spcPts val="800"/>
              </a:spcAft>
              <a:buClr>
                <a:schemeClr val="bg2">
                  <a:lumMod val="10000"/>
                </a:schemeClr>
              </a:buClr>
              <a:buBlip>
                <a:blip r:embed="rId9"/>
              </a:buBlip>
            </a:pPr>
            <a:r>
              <a:rPr lang="en-US" sz="2600" dirty="0">
                <a:latin typeface="Amazon Ember Light" charset="0"/>
                <a:ea typeface="Amazon Ember Light" charset="0"/>
                <a:cs typeface="Amazon Ember Light" charset="0"/>
              </a:rPr>
              <a:t>Scale-in policy</a:t>
            </a:r>
          </a:p>
        </p:txBody>
      </p:sp>
    </p:spTree>
    <p:custDataLst>
      <p:tags r:id="rId1"/>
    </p:custDataLst>
    <p:extLst>
      <p:ext uri="{BB962C8B-B14F-4D97-AF65-F5344CB8AC3E}">
        <p14:creationId xmlns:p14="http://schemas.microsoft.com/office/powerpoint/2010/main" val="318874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xEl>
                                              <p:pRg st="1" end="1"/>
                                            </p:txEl>
                                          </p:spTgt>
                                        </p:tgtEl>
                                        <p:attrNameLst>
                                          <p:attrName>style.visibility</p:attrName>
                                        </p:attrNameLst>
                                      </p:cBhvr>
                                      <p:to>
                                        <p:strVal val="visible"/>
                                      </p:to>
                                    </p:set>
                                    <p:animEffect transition="in" filter="fade">
                                      <p:cBhvr>
                                        <p:cTn id="7" dur="500"/>
                                        <p:tgtEl>
                                          <p:spTgt spid="3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xEl>
                                              <p:pRg st="0" end="0"/>
                                            </p:txEl>
                                          </p:spTgt>
                                        </p:tgtEl>
                                        <p:attrNameLst>
                                          <p:attrName>style.visibility</p:attrName>
                                        </p:attrNameLst>
                                      </p:cBhvr>
                                      <p:to>
                                        <p:strVal val="visible"/>
                                      </p:to>
                                    </p:set>
                                    <p:animEffect transition="in" filter="fade">
                                      <p:cBhvr>
                                        <p:cTn id="12" dur="500"/>
                                        <p:tgtEl>
                                          <p:spTgt spid="3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
                                            <p:txEl>
                                              <p:pRg st="2" end="2"/>
                                            </p:txEl>
                                          </p:spTgt>
                                        </p:tgtEl>
                                        <p:attrNameLst>
                                          <p:attrName>style.visibility</p:attrName>
                                        </p:attrNameLst>
                                      </p:cBhvr>
                                      <p:to>
                                        <p:strVal val="visible"/>
                                      </p:to>
                                    </p:set>
                                    <p:animEffect transition="in" filter="fade">
                                      <p:cBhvr>
                                        <p:cTn id="17" dur="500"/>
                                        <p:tgtEl>
                                          <p:spTgt spid="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
                                            <p:txEl>
                                              <p:pRg st="3" end="3"/>
                                            </p:txEl>
                                          </p:spTgt>
                                        </p:tgtEl>
                                        <p:attrNameLst>
                                          <p:attrName>style.visibility</p:attrName>
                                        </p:attrNameLst>
                                      </p:cBhvr>
                                      <p:to>
                                        <p:strVal val="visible"/>
                                      </p:to>
                                    </p:set>
                                    <p:animEffect transition="in" filter="fade">
                                      <p:cBhvr>
                                        <p:cTn id="22" dur="500"/>
                                        <p:tgtEl>
                                          <p:spTgt spid="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7">
                                            <p:txEl>
                                              <p:pRg st="4" end="4"/>
                                            </p:txEl>
                                          </p:spTgt>
                                        </p:tgtEl>
                                        <p:attrNameLst>
                                          <p:attrName>style.visibility</p:attrName>
                                        </p:attrNameLst>
                                      </p:cBhvr>
                                      <p:to>
                                        <p:strVal val="visible"/>
                                      </p:to>
                                    </p:set>
                                    <p:animEffect transition="in" filter="fade">
                                      <p:cBhvr>
                                        <p:cTn id="27" dur="500"/>
                                        <p:tgtEl>
                                          <p:spTgt spid="3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
                                            <p:txEl>
                                              <p:pRg st="1" end="1"/>
                                            </p:txEl>
                                          </p:spTgt>
                                        </p:tgtEl>
                                        <p:attrNameLst>
                                          <p:attrName>style.visibility</p:attrName>
                                        </p:attrNameLst>
                                      </p:cBhvr>
                                      <p:to>
                                        <p:strVal val="visible"/>
                                      </p:to>
                                    </p:set>
                                    <p:animEffect transition="in" filter="fade">
                                      <p:cBhvr>
                                        <p:cTn id="32" dur="500"/>
                                        <p:tgtEl>
                                          <p:spTgt spid="38">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8">
                                            <p:txEl>
                                              <p:pRg st="2" end="2"/>
                                            </p:txEl>
                                          </p:spTgt>
                                        </p:tgtEl>
                                        <p:attrNameLst>
                                          <p:attrName>style.visibility</p:attrName>
                                        </p:attrNameLst>
                                      </p:cBhvr>
                                      <p:to>
                                        <p:strVal val="visible"/>
                                      </p:to>
                                    </p:set>
                                    <p:animEffect transition="in" filter="fade">
                                      <p:cBhvr>
                                        <p:cTn id="37" dur="500"/>
                                        <p:tgtEl>
                                          <p:spTgt spid="38">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8">
                                            <p:txEl>
                                              <p:pRg st="0" end="0"/>
                                            </p:txEl>
                                          </p:spTgt>
                                        </p:tgtEl>
                                        <p:attrNameLst>
                                          <p:attrName>style.visibility</p:attrName>
                                        </p:attrNameLst>
                                      </p:cBhvr>
                                      <p:to>
                                        <p:strVal val="visible"/>
                                      </p:to>
                                    </p:set>
                                    <p:animEffect transition="in" filter="fade">
                                      <p:cBhvr>
                                        <p:cTn id="42" dur="500"/>
                                        <p:tgtEl>
                                          <p:spTgt spid="38">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8">
                                            <p:txEl>
                                              <p:pRg st="3" end="3"/>
                                            </p:txEl>
                                          </p:spTgt>
                                        </p:tgtEl>
                                        <p:attrNameLst>
                                          <p:attrName>style.visibility</p:attrName>
                                        </p:attrNameLst>
                                      </p:cBhvr>
                                      <p:to>
                                        <p:strVal val="visible"/>
                                      </p:to>
                                    </p:set>
                                    <p:animEffect transition="in" filter="fade">
                                      <p:cBhvr>
                                        <p:cTn id="47" dur="500"/>
                                        <p:tgtEl>
                                          <p:spTgt spid="38">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8">
                                            <p:txEl>
                                              <p:pRg st="4" end="4"/>
                                            </p:txEl>
                                          </p:spTgt>
                                        </p:tgtEl>
                                        <p:attrNameLst>
                                          <p:attrName>style.visibility</p:attrName>
                                        </p:attrNameLst>
                                      </p:cBhvr>
                                      <p:to>
                                        <p:strVal val="visible"/>
                                      </p:to>
                                    </p:set>
                                    <p:animEffect transition="in" filter="fade">
                                      <p:cBhvr>
                                        <p:cTn id="52" dur="500"/>
                                        <p:tgtEl>
                                          <p:spTgt spid="38">
                                            <p:txEl>
                                              <p:pRg st="4" end="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8">
                                            <p:txEl>
                                              <p:pRg st="5" end="5"/>
                                            </p:txEl>
                                          </p:spTgt>
                                        </p:tgtEl>
                                        <p:attrNameLst>
                                          <p:attrName>style.visibility</p:attrName>
                                        </p:attrNameLst>
                                      </p:cBhvr>
                                      <p:to>
                                        <p:strVal val="visible"/>
                                      </p:to>
                                    </p:set>
                                    <p:animEffect transition="in" filter="fade">
                                      <p:cBhvr>
                                        <p:cTn id="57" dur="500"/>
                                        <p:tgtEl>
                                          <p:spTgt spid="38">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0">
                                            <p:txEl>
                                              <p:pRg st="1" end="1"/>
                                            </p:txEl>
                                          </p:spTgt>
                                        </p:tgtEl>
                                        <p:attrNameLst>
                                          <p:attrName>style.visibility</p:attrName>
                                        </p:attrNameLst>
                                      </p:cBhvr>
                                      <p:to>
                                        <p:strVal val="visible"/>
                                      </p:to>
                                    </p:set>
                                    <p:animEffect transition="in" filter="fade">
                                      <p:cBhvr>
                                        <p:cTn id="62" dur="500"/>
                                        <p:tgtEl>
                                          <p:spTgt spid="40">
                                            <p:txEl>
                                              <p:pRg st="1" end="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0">
                                            <p:txEl>
                                              <p:pRg st="0" end="0"/>
                                            </p:txEl>
                                          </p:spTgt>
                                        </p:tgtEl>
                                        <p:attrNameLst>
                                          <p:attrName>style.visibility</p:attrName>
                                        </p:attrNameLst>
                                      </p:cBhvr>
                                      <p:to>
                                        <p:strVal val="visible"/>
                                      </p:to>
                                    </p:set>
                                    <p:animEffect transition="in" filter="fade">
                                      <p:cBhvr>
                                        <p:cTn id="67" dur="500"/>
                                        <p:tgtEl>
                                          <p:spTgt spid="40">
                                            <p:txEl>
                                              <p:pRg st="0" end="0"/>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40">
                                            <p:txEl>
                                              <p:pRg st="2" end="2"/>
                                            </p:txEl>
                                          </p:spTgt>
                                        </p:tgtEl>
                                        <p:attrNameLst>
                                          <p:attrName>style.visibility</p:attrName>
                                        </p:attrNameLst>
                                      </p:cBhvr>
                                      <p:to>
                                        <p:strVal val="visible"/>
                                      </p:to>
                                    </p:set>
                                    <p:animEffect transition="in" filter="fade">
                                      <p:cBhvr>
                                        <p:cTn id="72" dur="500"/>
                                        <p:tgtEl>
                                          <p:spTgt spid="40">
                                            <p:txEl>
                                              <p:pRg st="2" end="2"/>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40">
                                            <p:txEl>
                                              <p:pRg st="3" end="3"/>
                                            </p:txEl>
                                          </p:spTgt>
                                        </p:tgtEl>
                                        <p:attrNameLst>
                                          <p:attrName>style.visibility</p:attrName>
                                        </p:attrNameLst>
                                      </p:cBhvr>
                                      <p:to>
                                        <p:strVal val="visible"/>
                                      </p:to>
                                    </p:set>
                                    <p:animEffect transition="in" filter="fade">
                                      <p:cBhvr>
                                        <p:cTn id="77" dur="500"/>
                                        <p:tgtEl>
                                          <p:spTgt spid="40">
                                            <p:txEl>
                                              <p:pRg st="3" end="3"/>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0">
                                            <p:txEl>
                                              <p:pRg st="4" end="4"/>
                                            </p:txEl>
                                          </p:spTgt>
                                        </p:tgtEl>
                                        <p:attrNameLst>
                                          <p:attrName>style.visibility</p:attrName>
                                        </p:attrNameLst>
                                      </p:cBhvr>
                                      <p:to>
                                        <p:strVal val="visible"/>
                                      </p:to>
                                    </p:set>
                                    <p:animEffect transition="in" filter="fade">
                                      <p:cBhvr>
                                        <p:cTn id="82" dur="500"/>
                                        <p:tgtEl>
                                          <p:spTgt spid="4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Auto Scaling</a:t>
            </a:r>
          </a:p>
        </p:txBody>
      </p:sp>
      <p:pic>
        <p:nvPicPr>
          <p:cNvPr id="7" name="Content Placeholder 3">
            <a:extLst>
              <a:ext uri="{FF2B5EF4-FFF2-40B4-BE49-F238E27FC236}">
                <a16:creationId xmlns:a16="http://schemas.microsoft.com/office/drawing/2014/main" id="{9A7931E8-6FD1-6141-AD05-5898B70383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400" y="1279478"/>
            <a:ext cx="8957038" cy="5179308"/>
          </a:xfrm>
          <a:prstGeom prst="rect">
            <a:avLst/>
          </a:prstGeom>
        </p:spPr>
      </p:pic>
    </p:spTree>
    <p:custDataLst>
      <p:tags r:id="rId1"/>
    </p:custDataLst>
    <p:extLst>
      <p:ext uri="{BB962C8B-B14F-4D97-AF65-F5344CB8AC3E}">
        <p14:creationId xmlns:p14="http://schemas.microsoft.com/office/powerpoint/2010/main" val="17303236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In Review</a:t>
            </a:r>
          </a:p>
        </p:txBody>
      </p:sp>
      <p:pic>
        <p:nvPicPr>
          <p:cNvPr id="9" name="Picture 8"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0062" y="5104294"/>
            <a:ext cx="1031375" cy="996812"/>
          </a:xfrm>
          <a:prstGeom prst="rect">
            <a:avLst/>
          </a:prstGeom>
          <a:effectLst>
            <a:outerShdw blurRad="50800" dist="38100" dir="2700000" algn="tl" rotWithShape="0">
              <a:prstClr val="black">
                <a:alpha val="40000"/>
              </a:prstClr>
            </a:outerShdw>
          </a:effectLst>
        </p:spPr>
      </p:pic>
      <p:sp>
        <p:nvSpPr>
          <p:cNvPr id="15" name="TextBox 14"/>
          <p:cNvSpPr txBox="1"/>
          <p:nvPr/>
        </p:nvSpPr>
        <p:spPr>
          <a:xfrm>
            <a:off x="9004486" y="4463621"/>
            <a:ext cx="2204547" cy="461665"/>
          </a:xfrm>
          <a:prstGeom prst="rect">
            <a:avLst/>
          </a:prstGeom>
          <a:noFill/>
          <a:ln>
            <a:noFill/>
          </a:ln>
          <a:effectLst/>
        </p:spPr>
        <p:txBody>
          <a:bodyPr wrap="square" rtlCol="0">
            <a:spAutoFit/>
          </a:bodyPr>
          <a:lstStyle/>
          <a:p>
            <a:pPr algn="ctr"/>
            <a:r>
              <a:rPr lang="en-US" sz="2400"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Best practice</a:t>
            </a:r>
          </a:p>
        </p:txBody>
      </p:sp>
      <p:sp>
        <p:nvSpPr>
          <p:cNvPr id="16" name="TextBox 15"/>
          <p:cNvSpPr txBox="1"/>
          <p:nvPr/>
        </p:nvSpPr>
        <p:spPr>
          <a:xfrm>
            <a:off x="4289092" y="3182171"/>
            <a:ext cx="1119795" cy="677301"/>
          </a:xfrm>
          <a:prstGeom prst="rect">
            <a:avLst/>
          </a:prstGeom>
          <a:noFill/>
          <a:effectLst/>
        </p:spPr>
        <p:txBody>
          <a:bodyPr wrap="square" lIns="0" tIns="0" rIns="0" bIns="0" rtlCol="0">
            <a:spAutoFit/>
          </a:bodyPr>
          <a:lstStyle/>
          <a:p>
            <a:pPr algn="ctr"/>
            <a:r>
              <a:rPr lang="en-US" sz="1467" b="1" dirty="0">
                <a:latin typeface="Amazon Ember" panose="020B0603020204020204" pitchFamily="34" charset="0"/>
                <a:ea typeface="Amazon Ember" panose="020B0603020204020204" pitchFamily="34" charset="0"/>
                <a:cs typeface="Amazon Ember" panose="020B0603020204020204" pitchFamily="34" charset="0"/>
              </a:rPr>
              <a:t>App servers at </a:t>
            </a:r>
            <a:r>
              <a:rPr lang="en-US" sz="14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alarm threshold</a:t>
            </a:r>
            <a:endParaRPr lang="en-US" sz="1467"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p:cNvSpPr txBox="1"/>
          <p:nvPr/>
        </p:nvSpPr>
        <p:spPr>
          <a:xfrm>
            <a:off x="7932343" y="4242920"/>
            <a:ext cx="1018259" cy="903068"/>
          </a:xfrm>
          <a:prstGeom prst="rect">
            <a:avLst/>
          </a:prstGeom>
          <a:noFill/>
          <a:effectLst/>
        </p:spPr>
        <p:txBody>
          <a:bodyPr wrap="square" lIns="0" tIns="0" rIns="0" bIns="0" rtlCol="0">
            <a:spAutoFit/>
          </a:bodyPr>
          <a:lstStyle/>
          <a:p>
            <a:pPr algn="ctr"/>
            <a:r>
              <a:rPr lang="en-US" sz="1467" b="1" dirty="0">
                <a:latin typeface="Amazon Ember" panose="020B0603020204020204" pitchFamily="34" charset="0"/>
                <a:ea typeface="Amazon Ember" panose="020B0603020204020204" pitchFamily="34" charset="0"/>
                <a:cs typeface="Amazon Ember" panose="020B0603020204020204" pitchFamily="34" charset="0"/>
              </a:rPr>
              <a:t>Auto Scaling is alerted and scales out</a:t>
            </a:r>
          </a:p>
        </p:txBody>
      </p:sp>
      <p:cxnSp>
        <p:nvCxnSpPr>
          <p:cNvPr id="19" name="Straight Arrow Connector 18"/>
          <p:cNvCxnSpPr>
            <a:endCxn id="9" idx="3"/>
          </p:cNvCxnSpPr>
          <p:nvPr/>
        </p:nvCxnSpPr>
        <p:spPr>
          <a:xfrm flipH="1">
            <a:off x="6191436" y="4931713"/>
            <a:ext cx="1002947" cy="670988"/>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p:sp>
        <p:nvSpPr>
          <p:cNvPr id="21" name="Rounded Rectangle 20"/>
          <p:cNvSpPr/>
          <p:nvPr/>
        </p:nvSpPr>
        <p:spPr>
          <a:xfrm>
            <a:off x="5305271" y="5211605"/>
            <a:ext cx="734459" cy="767613"/>
          </a:xfrm>
          <a:prstGeom prst="roundRect">
            <a:avLst/>
          </a:prstGeom>
          <a:solidFill>
            <a:schemeClr val="bg2">
              <a:alpha val="6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2" name="TextBox 21"/>
          <p:cNvSpPr txBox="1"/>
          <p:nvPr/>
        </p:nvSpPr>
        <p:spPr>
          <a:xfrm>
            <a:off x="4023836" y="5145730"/>
            <a:ext cx="1228784" cy="903068"/>
          </a:xfrm>
          <a:prstGeom prst="rect">
            <a:avLst/>
          </a:prstGeom>
          <a:noFill/>
          <a:effectLst/>
        </p:spPr>
        <p:txBody>
          <a:bodyPr wrap="square" lIns="0" tIns="0" rIns="0" bIns="0" rtlCol="0">
            <a:spAutoFit/>
          </a:bodyPr>
          <a:lstStyle/>
          <a:p>
            <a:pPr algn="ctr"/>
            <a:r>
              <a:rPr lang="en-US" sz="1467" b="1" dirty="0">
                <a:latin typeface="Amazon Ember" panose="020B0603020204020204" pitchFamily="34" charset="0"/>
                <a:ea typeface="Amazon Ember" panose="020B0603020204020204" pitchFamily="34" charset="0"/>
                <a:cs typeface="Amazon Ember" panose="020B0603020204020204" pitchFamily="34" charset="0"/>
              </a:rPr>
              <a:t>New server is ready before capacity is reached</a:t>
            </a:r>
          </a:p>
        </p:txBody>
      </p:sp>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6672" y="3562698"/>
            <a:ext cx="947131" cy="999748"/>
          </a:xfrm>
          <a:prstGeom prst="rect">
            <a:avLst/>
          </a:prstGeom>
        </p:spPr>
      </p:pic>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5642" y="4289706"/>
            <a:ext cx="975360" cy="942848"/>
          </a:xfrm>
          <a:prstGeom prst="rect">
            <a:avLst/>
          </a:prstGeom>
        </p:spPr>
      </p:pic>
      <p:sp>
        <p:nvSpPr>
          <p:cNvPr id="30" name="TextBox 29"/>
          <p:cNvSpPr txBox="1"/>
          <p:nvPr/>
        </p:nvSpPr>
        <p:spPr>
          <a:xfrm>
            <a:off x="346920" y="4346964"/>
            <a:ext cx="1321524" cy="903068"/>
          </a:xfrm>
          <a:prstGeom prst="rect">
            <a:avLst/>
          </a:prstGeom>
          <a:noFill/>
          <a:effectLst/>
        </p:spPr>
        <p:txBody>
          <a:bodyPr wrap="square" lIns="0" tIns="0" rIns="0" bIns="0" rtlCol="0">
            <a:spAutoFit/>
          </a:bodyPr>
          <a:lstStyle/>
          <a:p>
            <a:pPr algn="ctr"/>
            <a:r>
              <a:rPr lang="en-US" sz="1467" b="1" dirty="0">
                <a:latin typeface="Amazon Ember" panose="020B0603020204020204" pitchFamily="34" charset="0"/>
                <a:ea typeface="Amazon Ember" panose="020B0603020204020204" pitchFamily="34" charset="0"/>
                <a:cs typeface="Amazon Ember" panose="020B0603020204020204" pitchFamily="34" charset="0"/>
              </a:rPr>
              <a:t>Users never experience interruption in accessibility</a:t>
            </a:r>
          </a:p>
        </p:txBody>
      </p:sp>
      <p:cxnSp>
        <p:nvCxnSpPr>
          <p:cNvPr id="31" name="Straight Arrow Connector 30"/>
          <p:cNvCxnSpPr>
            <a:stCxn id="29" idx="3"/>
            <a:endCxn id="23" idx="1"/>
          </p:cNvCxnSpPr>
          <p:nvPr/>
        </p:nvCxnSpPr>
        <p:spPr>
          <a:xfrm flipV="1">
            <a:off x="2721002" y="4062573"/>
            <a:ext cx="2605671" cy="698557"/>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52083" y="4411852"/>
            <a:ext cx="726376" cy="706199"/>
          </a:xfrm>
          <a:prstGeom prst="rect">
            <a:avLst/>
          </a:prstGeom>
        </p:spPr>
      </p:pic>
      <p:cxnSp>
        <p:nvCxnSpPr>
          <p:cNvPr id="24" name="Straight Arrow Connector 23"/>
          <p:cNvCxnSpPr>
            <a:stCxn id="23" idx="3"/>
          </p:cNvCxnSpPr>
          <p:nvPr/>
        </p:nvCxnSpPr>
        <p:spPr>
          <a:xfrm>
            <a:off x="6273804" y="4062573"/>
            <a:ext cx="1031375" cy="489575"/>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p:sp>
        <p:nvSpPr>
          <p:cNvPr id="27" name="Rectangle 26"/>
          <p:cNvSpPr/>
          <p:nvPr/>
        </p:nvSpPr>
        <p:spPr>
          <a:xfrm>
            <a:off x="5714569" y="1512591"/>
            <a:ext cx="5586426" cy="1200329"/>
          </a:xfrm>
          <a:prstGeom prst="rect">
            <a:avLst/>
          </a:prstGeom>
        </p:spPr>
        <p:txBody>
          <a:bodyPr wrap="square">
            <a:spAutoFit/>
          </a:bodyPr>
          <a:lstStyle/>
          <a:p>
            <a:pPr algn="ctr">
              <a:spcBef>
                <a:spcPct val="20000"/>
              </a:spcBef>
            </a:pPr>
            <a:r>
              <a:rPr lang="en-US" sz="2400" dirty="0">
                <a:latin typeface="Amazon Ember Light" charset="0"/>
                <a:ea typeface="Amazon Ember Light" charset="0"/>
                <a:cs typeface="Amazon Ember Light" charset="0"/>
              </a:rPr>
              <a:t>A key advantage of a cloud-based infrastructure is how </a:t>
            </a: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quickly</a:t>
            </a:r>
            <a:r>
              <a:rPr lang="en-US" sz="2400" dirty="0">
                <a:latin typeface="Amazon Ember Light" charset="0"/>
                <a:ea typeface="Amazon Ember Light" charset="0"/>
                <a:cs typeface="Amazon Ember Light" charset="0"/>
              </a:rPr>
              <a:t> you can respond to changes in resource needs.</a:t>
            </a:r>
          </a:p>
        </p:txBody>
      </p:sp>
      <p:sp>
        <p:nvSpPr>
          <p:cNvPr id="32" name="Content Placeholder 2"/>
          <p:cNvSpPr>
            <a:spLocks noGrp="1"/>
          </p:cNvSpPr>
          <p:nvPr>
            <p:ph idx="1"/>
          </p:nvPr>
        </p:nvSpPr>
        <p:spPr>
          <a:xfrm>
            <a:off x="889156" y="1470721"/>
            <a:ext cx="4184375" cy="1284071"/>
          </a:xfrm>
          <a:ln w="19050">
            <a:solidFill>
              <a:srgbClr val="0070C0"/>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p>
            <a:pPr marL="0" indent="0" algn="ctr">
              <a:spcAft>
                <a:spcPts val="800"/>
              </a:spcAft>
              <a:buNone/>
            </a:pPr>
            <a:r>
              <a:rPr lang="en-US" sz="2400" i="1" dirty="0"/>
              <a:t>Ensure that your architecture can handle changes in demand.</a:t>
            </a:r>
          </a:p>
        </p:txBody>
      </p:sp>
    </p:spTree>
    <p:custDataLst>
      <p:tags r:id="rId1"/>
    </p:custDataLst>
    <p:extLst>
      <p:ext uri="{BB962C8B-B14F-4D97-AF65-F5344CB8AC3E}">
        <p14:creationId xmlns:p14="http://schemas.microsoft.com/office/powerpoint/2010/main" val="24700707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500"/>
                                        <p:tgtEl>
                                          <p:spTgt spid="29"/>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wipe(left)">
                                      <p:cBhvr>
                                        <p:cTn id="18" dur="500"/>
                                        <p:tgtEl>
                                          <p:spTgt spid="3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500"/>
                                        <p:tgtEl>
                                          <p:spTgt spid="24"/>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par>
                          <p:cTn id="32" fill="hold">
                            <p:stCondLst>
                              <p:cond delay="1500"/>
                            </p:stCondLst>
                            <p:childTnLst>
                              <p:par>
                                <p:cTn id="33" presetID="22" presetClass="entr" presetSubtype="2" fill="hold"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right)">
                                      <p:cBhvr>
                                        <p:cTn id="35" dur="500"/>
                                        <p:tgtEl>
                                          <p:spTgt spid="19"/>
                                        </p:tgtEl>
                                      </p:cBhvr>
                                    </p:animEffec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par>
                                <p:cTn id="40" presetID="1" presetClass="entr" presetSubtype="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childTnLst>
                          </p:cTn>
                        </p:par>
                        <p:par>
                          <p:cTn id="47" fill="hold">
                            <p:stCondLst>
                              <p:cond delay="500"/>
                            </p:stCondLst>
                            <p:childTnLst>
                              <p:par>
                                <p:cTn id="48" presetID="10" presetClass="exit" presetSubtype="0" fill="hold" grpId="1" nodeType="afterEffect">
                                  <p:stCondLst>
                                    <p:cond delay="0"/>
                                  </p:stCondLst>
                                  <p:childTnLst>
                                    <p:animEffect transition="out" filter="fade">
                                      <p:cBhvr>
                                        <p:cTn id="49" dur="3000"/>
                                        <p:tgtEl>
                                          <p:spTgt spid="21"/>
                                        </p:tgtEl>
                                      </p:cBhvr>
                                    </p:animEffect>
                                    <p:set>
                                      <p:cBhvr>
                                        <p:cTn id="50" dur="1" fill="hold">
                                          <p:stCondLst>
                                            <p:cond delay="2999"/>
                                          </p:stCondLst>
                                        </p:cTn>
                                        <p:tgtEl>
                                          <p:spTgt spid="21"/>
                                        </p:tgtEl>
                                        <p:attrNameLst>
                                          <p:attrName>style.visibility</p:attrName>
                                        </p:attrNameLst>
                                      </p:cBhvr>
                                      <p:to>
                                        <p:strVal val="hidden"/>
                                      </p:to>
                                    </p:set>
                                  </p:childTnLst>
                                </p:cTn>
                              </p:par>
                              <p:par>
                                <p:cTn id="51" presetID="10"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1" grpId="0" animBg="1"/>
      <p:bldP spid="21" grpId="1" animBg="1"/>
      <p:bldP spid="22" grpId="0"/>
      <p:bldP spid="3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679223"/>
            <a:ext cx="10617928" cy="1280695"/>
          </a:xfrm>
        </p:spPr>
        <p:txBody>
          <a:bodyPr>
            <a:noAutofit/>
          </a:bodyPr>
          <a:lstStyle/>
          <a:p>
            <a:r>
              <a:rPr lang="en-US" sz="4800" dirty="0"/>
              <a:t>Module 2, Section 5, Lab 5: </a:t>
            </a:r>
            <a:br>
              <a:rPr lang="en-US" sz="4800" dirty="0"/>
            </a:br>
            <a:r>
              <a:rPr lang="en-US" sz="4800" dirty="0"/>
              <a:t>Scale and Load Balance your Architecture</a:t>
            </a:r>
          </a:p>
        </p:txBody>
      </p:sp>
      <p:grpSp>
        <p:nvGrpSpPr>
          <p:cNvPr id="7" name="Group 6">
            <a:extLst>
              <a:ext uri="{FF2B5EF4-FFF2-40B4-BE49-F238E27FC236}">
                <a16:creationId xmlns:a16="http://schemas.microsoft.com/office/drawing/2014/main" id="{7258B2FE-3598-414B-A175-C906A48BF307}"/>
              </a:ext>
            </a:extLst>
          </p:cNvPr>
          <p:cNvGrpSpPr/>
          <p:nvPr/>
        </p:nvGrpSpPr>
        <p:grpSpPr>
          <a:xfrm>
            <a:off x="11082174" y="5586978"/>
            <a:ext cx="403626" cy="461287"/>
            <a:chOff x="11271015" y="5905029"/>
            <a:chExt cx="403626" cy="461287"/>
          </a:xfrm>
        </p:grpSpPr>
        <p:sp>
          <p:nvSpPr>
            <p:cNvPr id="8" name="Oval 7">
              <a:extLst>
                <a:ext uri="{FF2B5EF4-FFF2-40B4-BE49-F238E27FC236}">
                  <a16:creationId xmlns:a16="http://schemas.microsoft.com/office/drawing/2014/main" id="{75F98DB0-F972-3A46-AB4C-92CBBCE31361}"/>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61A7BF6D-A582-EC44-AF9E-AD9285DB6B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1015" y="5905029"/>
              <a:ext cx="403626" cy="461287"/>
            </a:xfrm>
            <a:prstGeom prst="rect">
              <a:avLst/>
            </a:prstGeom>
          </p:spPr>
        </p:pic>
      </p:grpSp>
      <p:sp>
        <p:nvSpPr>
          <p:cNvPr id="10" name="TextBox 9">
            <a:extLst>
              <a:ext uri="{FF2B5EF4-FFF2-40B4-BE49-F238E27FC236}">
                <a16:creationId xmlns:a16="http://schemas.microsoft.com/office/drawing/2014/main" id="{D42C7A8D-CE47-A440-B1EE-F196830FE660}"/>
              </a:ext>
            </a:extLst>
          </p:cNvPr>
          <p:cNvSpPr txBox="1"/>
          <p:nvPr/>
        </p:nvSpPr>
        <p:spPr>
          <a:xfrm>
            <a:off x="10666883" y="6039272"/>
            <a:ext cx="1204686" cy="307777"/>
          </a:xfrm>
          <a:prstGeom prst="rect">
            <a:avLst/>
          </a:prstGeom>
          <a:noFill/>
        </p:spPr>
        <p:txBody>
          <a:bodyPr wrap="square" rtlCol="0">
            <a:spAutoFit/>
          </a:bodyPr>
          <a:lstStyle/>
          <a:p>
            <a:pPr algn="ctr"/>
            <a:r>
              <a:rPr lang="en-US" sz="1400" dirty="0"/>
              <a:t>~ 45 minutes</a:t>
            </a:r>
          </a:p>
        </p:txBody>
      </p:sp>
    </p:spTree>
    <p:custDataLst>
      <p:tags r:id="rId1"/>
    </p:custDataLst>
    <p:extLst>
      <p:ext uri="{BB962C8B-B14F-4D97-AF65-F5344CB8AC3E}">
        <p14:creationId xmlns:p14="http://schemas.microsoft.com/office/powerpoint/2010/main" val="558610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3DF06C-BD3D-6E4C-8C9C-BFC4582D8B68}"/>
              </a:ext>
            </a:extLst>
          </p:cNvPr>
          <p:cNvPicPr>
            <a:picLocks noChangeAspect="1"/>
          </p:cNvPicPr>
          <p:nvPr/>
        </p:nvPicPr>
        <p:blipFill>
          <a:blip r:embed="rId4"/>
          <a:stretch>
            <a:fillRect/>
          </a:stretch>
        </p:blipFill>
        <p:spPr>
          <a:xfrm>
            <a:off x="2346367" y="2157046"/>
            <a:ext cx="7198686" cy="4366416"/>
          </a:xfrm>
          <a:prstGeom prst="rect">
            <a:avLst/>
          </a:prstGeom>
        </p:spPr>
      </p:pic>
      <p:sp>
        <p:nvSpPr>
          <p:cNvPr id="2" name="Title 1"/>
          <p:cNvSpPr>
            <a:spLocks noGrp="1"/>
          </p:cNvSpPr>
          <p:nvPr>
            <p:ph type="title"/>
          </p:nvPr>
        </p:nvSpPr>
        <p:spPr/>
        <p:txBody>
          <a:bodyPr/>
          <a:lstStyle/>
          <a:p>
            <a:r>
              <a:rPr lang="en-US" dirty="0"/>
              <a:t>Lab 5: Scenario</a:t>
            </a:r>
          </a:p>
        </p:txBody>
      </p:sp>
      <p:sp>
        <p:nvSpPr>
          <p:cNvPr id="3" name="Content Placeholder 2"/>
          <p:cNvSpPr>
            <a:spLocks noGrp="1"/>
          </p:cNvSpPr>
          <p:nvPr>
            <p:ph idx="1"/>
          </p:nvPr>
        </p:nvSpPr>
        <p:spPr>
          <a:xfrm>
            <a:off x="238538" y="1440305"/>
            <a:ext cx="11330609" cy="4913308"/>
          </a:xfrm>
        </p:spPr>
        <p:txBody>
          <a:bodyPr>
            <a:normAutofit/>
          </a:bodyPr>
          <a:lstStyle/>
          <a:p>
            <a:pPr marL="0" lvl="1" indent="0">
              <a:spcBef>
                <a:spcPts val="1800"/>
              </a:spcBef>
              <a:spcAft>
                <a:spcPts val="800"/>
              </a:spcAft>
              <a:buNone/>
            </a:pPr>
            <a:r>
              <a:rPr lang="en-US" sz="2800" dirty="0"/>
              <a:t>In this lab, you will start with an infrastructure that needs improvements in terms of scaling and load balancing. Your starting infrastructure is shown below:</a:t>
            </a:r>
          </a:p>
        </p:txBody>
      </p:sp>
    </p:spTree>
    <p:custDataLst>
      <p:tags r:id="rId1"/>
    </p:custDataLst>
    <p:extLst>
      <p:ext uri="{BB962C8B-B14F-4D97-AF65-F5344CB8AC3E}">
        <p14:creationId xmlns:p14="http://schemas.microsoft.com/office/powerpoint/2010/main" val="41519915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5: Tasks</a:t>
            </a:r>
          </a:p>
        </p:txBody>
      </p:sp>
      <p:sp>
        <p:nvSpPr>
          <p:cNvPr id="3" name="Content Placeholder 2"/>
          <p:cNvSpPr>
            <a:spLocks noGrp="1"/>
          </p:cNvSpPr>
          <p:nvPr>
            <p:ph idx="1"/>
          </p:nvPr>
        </p:nvSpPr>
        <p:spPr>
          <a:xfrm>
            <a:off x="2633870" y="1915612"/>
            <a:ext cx="9164120" cy="4321097"/>
          </a:xfrm>
        </p:spPr>
        <p:txBody>
          <a:bodyPr>
            <a:normAutofit/>
          </a:bodyPr>
          <a:lstStyle/>
          <a:p>
            <a:pPr marL="0" indent="0">
              <a:spcBef>
                <a:spcPts val="2400"/>
              </a:spcBef>
              <a:spcAft>
                <a:spcPts val="1200"/>
              </a:spcAft>
              <a:buNone/>
            </a:pPr>
            <a:r>
              <a:rPr lang="en-US" dirty="0"/>
              <a:t>Create an </a:t>
            </a:r>
            <a:r>
              <a:rPr lang="en-US" b="1" dirty="0">
                <a:latin typeface="Amazon Ember" panose="020B0603020204020204" pitchFamily="34" charset="0"/>
                <a:ea typeface="Amazon Ember" panose="020B0603020204020204" pitchFamily="34" charset="0"/>
                <a:cs typeface="Amazon Ember" panose="020B0603020204020204" pitchFamily="34" charset="0"/>
              </a:rPr>
              <a:t>Amazon Machine Image (AMI) </a:t>
            </a:r>
            <a:r>
              <a:rPr lang="en-US" dirty="0">
                <a:latin typeface="Amazon Ember" panose="020B0603020204020204" pitchFamily="34" charset="0"/>
                <a:ea typeface="Amazon Ember" panose="020B0603020204020204" pitchFamily="34" charset="0"/>
                <a:cs typeface="Amazon Ember" panose="020B0603020204020204" pitchFamily="34" charset="0"/>
              </a:rPr>
              <a:t>for Auto Scaling.</a:t>
            </a:r>
          </a:p>
          <a:p>
            <a:pPr marL="0" indent="0">
              <a:spcBef>
                <a:spcPts val="2400"/>
              </a:spcBef>
              <a:spcAft>
                <a:spcPts val="1200"/>
              </a:spcAft>
              <a:buNone/>
            </a:pPr>
            <a:r>
              <a:rPr lang="en-US" dirty="0"/>
              <a:t>Create an </a:t>
            </a:r>
            <a:r>
              <a:rPr lang="en-US" b="1" dirty="0">
                <a:latin typeface="Amazon Ember" panose="020B0603020204020204" pitchFamily="34" charset="0"/>
                <a:ea typeface="Amazon Ember" panose="020B0603020204020204" pitchFamily="34" charset="0"/>
                <a:cs typeface="Amazon Ember" panose="020B0603020204020204" pitchFamily="34" charset="0"/>
              </a:rPr>
              <a:t>Application</a:t>
            </a:r>
            <a:r>
              <a:rPr lang="en-US" dirty="0"/>
              <a:t> </a:t>
            </a:r>
            <a:r>
              <a:rPr lang="en-US" b="1" dirty="0">
                <a:latin typeface="Amazon Ember" panose="020B0603020204020204" pitchFamily="34" charset="0"/>
                <a:ea typeface="Amazon Ember" panose="020B0603020204020204" pitchFamily="34" charset="0"/>
                <a:cs typeface="Amazon Ember" panose="020B0603020204020204" pitchFamily="34" charset="0"/>
              </a:rPr>
              <a:t>Load Balancer</a:t>
            </a:r>
            <a:r>
              <a:rPr lang="en-US" dirty="0">
                <a:latin typeface="Amazon Ember" panose="020B0603020204020204" pitchFamily="34" charset="0"/>
                <a:ea typeface="Amazon Ember" panose="020B0603020204020204" pitchFamily="34" charset="0"/>
                <a:cs typeface="Amazon Ember" panose="020B0603020204020204" pitchFamily="34" charset="0"/>
              </a:rPr>
              <a:t>.</a:t>
            </a:r>
          </a:p>
          <a:p>
            <a:pPr marL="0" indent="0">
              <a:spcBef>
                <a:spcPts val="3000"/>
              </a:spcBef>
              <a:spcAft>
                <a:spcPts val="1200"/>
              </a:spcAft>
              <a:buNone/>
            </a:pPr>
            <a:r>
              <a:rPr lang="en-US" dirty="0"/>
              <a:t>Create a  </a:t>
            </a:r>
            <a:r>
              <a:rPr lang="en-US" b="1" dirty="0">
                <a:latin typeface="Amazon Ember" panose="020B0603020204020204" pitchFamily="34" charset="0"/>
                <a:ea typeface="Amazon Ember" panose="020B0603020204020204" pitchFamily="34" charset="0"/>
                <a:cs typeface="Amazon Ember" panose="020B0603020204020204" pitchFamily="34" charset="0"/>
              </a:rPr>
              <a:t>Launch Configuration </a:t>
            </a:r>
            <a:r>
              <a:rPr lang="en-US" dirty="0"/>
              <a:t>and put it in a security group.</a:t>
            </a:r>
          </a:p>
          <a:p>
            <a:pPr marL="0" indent="0">
              <a:spcBef>
                <a:spcPts val="2800"/>
              </a:spcBef>
              <a:spcAft>
                <a:spcPts val="1200"/>
              </a:spcAft>
              <a:buNone/>
            </a:pPr>
            <a:r>
              <a:rPr lang="en-US" dirty="0"/>
              <a:t>Create and test </a:t>
            </a:r>
            <a:r>
              <a:rPr lang="en-US" b="1" dirty="0">
                <a:latin typeface="Amazon Ember" panose="020B0603020204020204" pitchFamily="34" charset="0"/>
                <a:ea typeface="Amazon Ember" panose="020B0603020204020204" pitchFamily="34" charset="0"/>
                <a:cs typeface="Amazon Ember" panose="020B0603020204020204" pitchFamily="34" charset="0"/>
              </a:rPr>
              <a:t>automatic scaling </a:t>
            </a:r>
            <a:r>
              <a:rPr lang="en-US" dirty="0"/>
              <a:t>to verify that it is working.</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34">
            <a:extLst>
              <a:ext uri="{FF2B5EF4-FFF2-40B4-BE49-F238E27FC236}">
                <a16:creationId xmlns:a16="http://schemas.microsoft.com/office/drawing/2014/main" id="{1FBEA41D-5C92-9C4C-9706-FD20E08643E0}"/>
              </a:ext>
            </a:extLst>
          </p:cNvPr>
          <p:cNvSpPr txBox="1">
            <a:spLocks noChangeAspect="1" noChangeArrowheads="1"/>
          </p:cNvSpPr>
          <p:nvPr/>
        </p:nvSpPr>
        <p:spPr bwMode="auto">
          <a:xfrm>
            <a:off x="1281712" y="2486476"/>
            <a:ext cx="1509713" cy="307777"/>
          </a:xfrm>
          <a:prstGeom prst="rect">
            <a:avLst/>
          </a:prstGeom>
          <a:noFill/>
          <a:ln w="9525">
            <a:noFill/>
            <a:miter lim="800000"/>
            <a:headEnd/>
            <a:tailEnd/>
          </a:ln>
        </p:spPr>
        <p:txBody>
          <a:bodyPr wrap="square">
            <a:spAutoFit/>
          </a:bodyPr>
          <a:lstStyle/>
          <a:p>
            <a:pPr algn="ctr"/>
            <a:r>
              <a:rPr lang="en-US" sz="14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EC2 Instance</a:t>
            </a:r>
          </a:p>
        </p:txBody>
      </p:sp>
      <p:pic>
        <p:nvPicPr>
          <p:cNvPr id="14" name="Picture 13" descr="EC2-Instance.png">
            <a:extLst>
              <a:ext uri="{FF2B5EF4-FFF2-40B4-BE49-F238E27FC236}">
                <a16:creationId xmlns:a16="http://schemas.microsoft.com/office/drawing/2014/main" id="{8BDFD50C-ABF4-C84B-BF8A-CBAD01FA591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689" r="7706"/>
          <a:stretch/>
        </p:blipFill>
        <p:spPr>
          <a:xfrm>
            <a:off x="1624112" y="1657571"/>
            <a:ext cx="824912" cy="939043"/>
          </a:xfrm>
          <a:prstGeom prst="rect">
            <a:avLst/>
          </a:prstGeom>
        </p:spPr>
      </p:pic>
      <p:sp>
        <p:nvSpPr>
          <p:cNvPr id="15" name="TextBox 14">
            <a:extLst>
              <a:ext uri="{FF2B5EF4-FFF2-40B4-BE49-F238E27FC236}">
                <a16:creationId xmlns:a16="http://schemas.microsoft.com/office/drawing/2014/main" id="{AF893E21-2124-6649-9125-ABD3B3CA2279}"/>
              </a:ext>
            </a:extLst>
          </p:cNvPr>
          <p:cNvSpPr txBox="1"/>
          <p:nvPr/>
        </p:nvSpPr>
        <p:spPr>
          <a:xfrm>
            <a:off x="1426333" y="3500325"/>
            <a:ext cx="1220471" cy="215638"/>
          </a:xfrm>
          <a:prstGeom prst="rect">
            <a:avLst/>
          </a:prstGeom>
          <a:noFill/>
        </p:spPr>
        <p:txBody>
          <a:bodyPr wrap="square" lIns="0" tIns="0" rIns="0" bIns="0" rtlCol="0" anchor="t">
            <a:noAutofit/>
          </a:bodyPr>
          <a:lstStyle/>
          <a:p>
            <a:pPr algn="ctr"/>
            <a:r>
              <a:rPr lang="en-US" sz="1400" b="1" dirty="0">
                <a:latin typeface="Amazon Ember" panose="020B0603020204020204" pitchFamily="34" charset="0"/>
                <a:ea typeface="Amazon Ember" panose="020B0603020204020204" pitchFamily="34" charset="0"/>
                <a:cs typeface="Amazon Ember" panose="020B0603020204020204" pitchFamily="34" charset="0"/>
              </a:rPr>
              <a:t>Application Load Balancer</a:t>
            </a:r>
          </a:p>
        </p:txBody>
      </p:sp>
      <p:pic>
        <p:nvPicPr>
          <p:cNvPr id="17" name="Picture 16">
            <a:extLst>
              <a:ext uri="{FF2B5EF4-FFF2-40B4-BE49-F238E27FC236}">
                <a16:creationId xmlns:a16="http://schemas.microsoft.com/office/drawing/2014/main" id="{E332EFE6-CFF4-1B45-9354-300FCE5827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19761" y="2809977"/>
            <a:ext cx="633615" cy="658464"/>
          </a:xfrm>
          <a:prstGeom prst="rect">
            <a:avLst/>
          </a:prstGeom>
        </p:spPr>
      </p:pic>
      <p:sp>
        <p:nvSpPr>
          <p:cNvPr id="22" name="TextBox 21">
            <a:extLst>
              <a:ext uri="{FF2B5EF4-FFF2-40B4-BE49-F238E27FC236}">
                <a16:creationId xmlns:a16="http://schemas.microsoft.com/office/drawing/2014/main" id="{D6FACD02-10D3-2F47-9294-AF8DE1A907DC}"/>
              </a:ext>
            </a:extLst>
          </p:cNvPr>
          <p:cNvSpPr txBox="1"/>
          <p:nvPr/>
        </p:nvSpPr>
        <p:spPr>
          <a:xfrm>
            <a:off x="1456145" y="5975827"/>
            <a:ext cx="1160847" cy="260882"/>
          </a:xfrm>
          <a:prstGeom prst="rect">
            <a:avLst/>
          </a:prstGeom>
          <a:noFill/>
        </p:spPr>
        <p:txBody>
          <a:bodyPr wrap="square" lIns="0" tIns="0" rIns="0" bIns="0" rtlCol="0" anchor="t">
            <a:noAutofit/>
          </a:bodyPr>
          <a:lstStyle/>
          <a:p>
            <a:pPr algn="ctr"/>
            <a:r>
              <a:rPr lang="en-US" sz="1400" b="1" dirty="0">
                <a:latin typeface="Amazon Ember" panose="020B0603020204020204" pitchFamily="34" charset="0"/>
                <a:ea typeface="Amazon Ember" panose="020B0603020204020204" pitchFamily="34" charset="0"/>
                <a:cs typeface="Amazon Ember" panose="020B0603020204020204" pitchFamily="34" charset="0"/>
              </a:rPr>
              <a:t>Auto Scaling</a:t>
            </a:r>
          </a:p>
        </p:txBody>
      </p:sp>
      <p:pic>
        <p:nvPicPr>
          <p:cNvPr id="23" name="Picture 22">
            <a:extLst>
              <a:ext uri="{FF2B5EF4-FFF2-40B4-BE49-F238E27FC236}">
                <a16:creationId xmlns:a16="http://schemas.microsoft.com/office/drawing/2014/main" id="{4D8E3673-53B2-524C-95C7-A4DEA5B243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3872" y="5282842"/>
            <a:ext cx="705393" cy="685800"/>
          </a:xfrm>
          <a:prstGeom prst="rect">
            <a:avLst/>
          </a:prstGeom>
        </p:spPr>
      </p:pic>
      <p:sp>
        <p:nvSpPr>
          <p:cNvPr id="24" name="TextBox 34">
            <a:extLst>
              <a:ext uri="{FF2B5EF4-FFF2-40B4-BE49-F238E27FC236}">
                <a16:creationId xmlns:a16="http://schemas.microsoft.com/office/drawing/2014/main" id="{BD73F9D0-9CFC-364F-9099-DCECF7A88F10}"/>
              </a:ext>
            </a:extLst>
          </p:cNvPr>
          <p:cNvSpPr txBox="1">
            <a:spLocks noChangeAspect="1" noChangeArrowheads="1"/>
          </p:cNvSpPr>
          <p:nvPr/>
        </p:nvSpPr>
        <p:spPr bwMode="auto">
          <a:xfrm>
            <a:off x="1304014" y="4883201"/>
            <a:ext cx="1509713" cy="307777"/>
          </a:xfrm>
          <a:prstGeom prst="rect">
            <a:avLst/>
          </a:prstGeom>
          <a:noFill/>
          <a:ln w="9525">
            <a:noFill/>
            <a:miter lim="800000"/>
            <a:headEnd/>
            <a:tailEnd/>
          </a:ln>
        </p:spPr>
        <p:txBody>
          <a:bodyPr wrap="square">
            <a:spAutoFit/>
          </a:bodyPr>
          <a:lstStyle/>
          <a:p>
            <a:pPr algn="ctr">
              <a:spcBef>
                <a:spcPts val="2800"/>
              </a:spcBef>
            </a:pPr>
            <a:r>
              <a:rPr lang="en-US" sz="14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EC2 Instance</a:t>
            </a:r>
          </a:p>
        </p:txBody>
      </p:sp>
      <p:pic>
        <p:nvPicPr>
          <p:cNvPr id="25" name="Picture 24" descr="EC2-Instance.png">
            <a:extLst>
              <a:ext uri="{FF2B5EF4-FFF2-40B4-BE49-F238E27FC236}">
                <a16:creationId xmlns:a16="http://schemas.microsoft.com/office/drawing/2014/main" id="{E5AC67E2-BEF5-9047-8B04-BAA58F91E84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689" r="7706"/>
          <a:stretch/>
        </p:blipFill>
        <p:spPr>
          <a:xfrm>
            <a:off x="1624112" y="3987390"/>
            <a:ext cx="824912" cy="939043"/>
          </a:xfrm>
          <a:prstGeom prst="rect">
            <a:avLst/>
          </a:prstGeom>
        </p:spPr>
      </p:pic>
      <p:grpSp>
        <p:nvGrpSpPr>
          <p:cNvPr id="26" name="Group 21">
            <a:extLst>
              <a:ext uri="{FF2B5EF4-FFF2-40B4-BE49-F238E27FC236}">
                <a16:creationId xmlns:a16="http://schemas.microsoft.com/office/drawing/2014/main" id="{782BF547-0681-0447-AD86-2F7372395B90}"/>
              </a:ext>
            </a:extLst>
          </p:cNvPr>
          <p:cNvGrpSpPr>
            <a:grpSpLocks noChangeAspect="1"/>
          </p:cNvGrpSpPr>
          <p:nvPr/>
        </p:nvGrpSpPr>
        <p:grpSpPr bwMode="auto">
          <a:xfrm>
            <a:off x="1579508" y="4009692"/>
            <a:ext cx="916234" cy="875872"/>
            <a:chOff x="488232" y="4783771"/>
            <a:chExt cx="2351013" cy="1733798"/>
          </a:xfrm>
        </p:grpSpPr>
        <p:sp>
          <p:nvSpPr>
            <p:cNvPr id="27" name="Rounded Rectangle 26">
              <a:extLst>
                <a:ext uri="{FF2B5EF4-FFF2-40B4-BE49-F238E27FC236}">
                  <a16:creationId xmlns:a16="http://schemas.microsoft.com/office/drawing/2014/main" id="{AE47E484-9D56-024A-8123-EB0E946D79EC}"/>
                </a:ext>
              </a:extLst>
            </p:cNvPr>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28" name="Rounded Rectangle 27">
              <a:extLst>
                <a:ext uri="{FF2B5EF4-FFF2-40B4-BE49-F238E27FC236}">
                  <a16:creationId xmlns:a16="http://schemas.microsoft.com/office/drawing/2014/main" id="{A9EB7EAC-BA8E-C249-BDDA-01ECC0A809F8}"/>
                </a:ext>
              </a:extLst>
            </p:cNvPr>
            <p:cNvSpPr/>
            <p:nvPr/>
          </p:nvSpPr>
          <p:spPr>
            <a:xfrm>
              <a:off x="488232"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grpSp>
      <p:sp>
        <p:nvSpPr>
          <p:cNvPr id="30" name="TextBox 34">
            <a:extLst>
              <a:ext uri="{FF2B5EF4-FFF2-40B4-BE49-F238E27FC236}">
                <a16:creationId xmlns:a16="http://schemas.microsoft.com/office/drawing/2014/main" id="{09C2F4AF-EDB6-6F46-8891-F298ED059ACC}"/>
              </a:ext>
            </a:extLst>
          </p:cNvPr>
          <p:cNvSpPr txBox="1">
            <a:spLocks noChangeAspect="1" noChangeArrowheads="1"/>
          </p:cNvSpPr>
          <p:nvPr/>
        </p:nvSpPr>
        <p:spPr bwMode="auto">
          <a:xfrm>
            <a:off x="1557206" y="4213905"/>
            <a:ext cx="1005840" cy="237277"/>
          </a:xfrm>
          <a:prstGeom prst="rect">
            <a:avLst/>
          </a:prstGeom>
          <a:noFill/>
          <a:ln w="9525">
            <a:noFill/>
            <a:miter lim="800000"/>
            <a:headEnd/>
            <a:tailEnd/>
          </a:ln>
        </p:spPr>
        <p:txBody>
          <a:bodyPr wrap="square">
            <a:spAutoFit/>
          </a:bodyPr>
          <a:lstStyle/>
          <a:p>
            <a:pPr algn="ctr">
              <a:spcBef>
                <a:spcPts val="2800"/>
              </a:spcBef>
            </a:pPr>
            <a:r>
              <a:rPr lang="en-US" sz="14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Web  Server</a:t>
            </a:r>
          </a:p>
        </p:txBody>
      </p:sp>
    </p:spTree>
    <p:custDataLst>
      <p:tags r:id="rId1"/>
    </p:custDataLst>
    <p:extLst>
      <p:ext uri="{BB962C8B-B14F-4D97-AF65-F5344CB8AC3E}">
        <p14:creationId xmlns:p14="http://schemas.microsoft.com/office/powerpoint/2010/main" val="117399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Lab 5: Final Product</a:t>
            </a:r>
          </a:p>
        </p:txBody>
      </p:sp>
      <p:sp>
        <p:nvSpPr>
          <p:cNvPr id="37" name="TextBox 36"/>
          <p:cNvSpPr txBox="1"/>
          <p:nvPr/>
        </p:nvSpPr>
        <p:spPr>
          <a:xfrm>
            <a:off x="10666883" y="6039272"/>
            <a:ext cx="1204686" cy="523220"/>
          </a:xfrm>
          <a:prstGeom prst="rect">
            <a:avLst/>
          </a:prstGeom>
          <a:noFill/>
        </p:spPr>
        <p:txBody>
          <a:bodyPr wrap="square" rtlCol="0">
            <a:spAutoFit/>
          </a:bodyPr>
          <a:lstStyle/>
          <a:p>
            <a:pPr algn="ct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45 minutes</a:t>
            </a:r>
          </a:p>
        </p:txBody>
      </p:sp>
      <p:grpSp>
        <p:nvGrpSpPr>
          <p:cNvPr id="9" name="Group 8">
            <a:extLst>
              <a:ext uri="{FF2B5EF4-FFF2-40B4-BE49-F238E27FC236}">
                <a16:creationId xmlns:a16="http://schemas.microsoft.com/office/drawing/2014/main" id="{D9E11673-8D9F-9B47-88BD-494E2E0EF29F}"/>
              </a:ext>
            </a:extLst>
          </p:cNvPr>
          <p:cNvGrpSpPr/>
          <p:nvPr/>
        </p:nvGrpSpPr>
        <p:grpSpPr>
          <a:xfrm>
            <a:off x="11082174" y="5586978"/>
            <a:ext cx="403626" cy="461287"/>
            <a:chOff x="11271015" y="5905029"/>
            <a:chExt cx="403626" cy="461287"/>
          </a:xfrm>
        </p:grpSpPr>
        <p:sp>
          <p:nvSpPr>
            <p:cNvPr id="10" name="Oval 9">
              <a:extLst>
                <a:ext uri="{FF2B5EF4-FFF2-40B4-BE49-F238E27FC236}">
                  <a16:creationId xmlns:a16="http://schemas.microsoft.com/office/drawing/2014/main" id="{0E918CB7-D956-2943-A45C-9F4D326F09D7}"/>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D335D17E-7711-024B-A82F-CF0E4CF6CD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a16="http://schemas.microsoft.com/office/drawing/2014/main" id="{4F77CFD1-F18B-5946-ADAA-BC29617C2C5D}"/>
              </a:ext>
            </a:extLst>
          </p:cNvPr>
          <p:cNvSpPr txBox="1"/>
          <p:nvPr/>
        </p:nvSpPr>
        <p:spPr>
          <a:xfrm>
            <a:off x="10666883" y="6039272"/>
            <a:ext cx="1204686" cy="523220"/>
          </a:xfrm>
          <a:prstGeom prst="rect">
            <a:avLst/>
          </a:prstGeom>
          <a:noFill/>
        </p:spPr>
        <p:txBody>
          <a:bodyPr wrap="square" rtlCol="0">
            <a:spAutoFit/>
          </a:bodyPr>
          <a:lstStyle/>
          <a:p>
            <a:pPr algn="ct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45 minutes</a:t>
            </a:r>
          </a:p>
        </p:txBody>
      </p:sp>
      <p:pic>
        <p:nvPicPr>
          <p:cNvPr id="5" name="Picture 4">
            <a:extLst>
              <a:ext uri="{FF2B5EF4-FFF2-40B4-BE49-F238E27FC236}">
                <a16:creationId xmlns:a16="http://schemas.microsoft.com/office/drawing/2014/main" id="{29CCACC1-8AE4-2440-AE34-B4178A38BB8A}"/>
              </a:ext>
            </a:extLst>
          </p:cNvPr>
          <p:cNvPicPr>
            <a:picLocks noChangeAspect="1"/>
          </p:cNvPicPr>
          <p:nvPr/>
        </p:nvPicPr>
        <p:blipFill>
          <a:blip r:embed="rId5"/>
          <a:stretch>
            <a:fillRect/>
          </a:stretch>
        </p:blipFill>
        <p:spPr>
          <a:xfrm>
            <a:off x="1922665" y="1145827"/>
            <a:ext cx="8346670" cy="5306937"/>
          </a:xfrm>
          <a:prstGeom prst="rect">
            <a:avLst/>
          </a:prstGeom>
        </p:spPr>
      </p:pic>
    </p:spTree>
    <p:custDataLst>
      <p:tags r:id="rId1"/>
    </p:custDataLst>
    <p:extLst>
      <p:ext uri="{BB962C8B-B14F-4D97-AF65-F5344CB8AC3E}">
        <p14:creationId xmlns:p14="http://schemas.microsoft.com/office/powerpoint/2010/main" val="1455337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sz="3400" dirty="0"/>
              <a:t>Module 2.0.5 Review:                                                      </a:t>
            </a:r>
          </a:p>
        </p:txBody>
      </p:sp>
      <p:sp>
        <p:nvSpPr>
          <p:cNvPr id="62" name="Subtitle 10"/>
          <p:cNvSpPr txBox="1">
            <a:spLocks/>
          </p:cNvSpPr>
          <p:nvPr/>
        </p:nvSpPr>
        <p:spPr>
          <a:xfrm>
            <a:off x="238539" y="1417752"/>
            <a:ext cx="8157572" cy="23687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Tx/>
              <a:buBlip>
                <a:blip r:embed="rId4"/>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4"/>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4"/>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lnSpc>
                <a:spcPct val="150000"/>
              </a:lnSpc>
              <a:buBlip>
                <a:blip r:embed="rId5"/>
              </a:buBlip>
            </a:pPr>
            <a:r>
              <a:rPr lang="en-US" sz="2000" dirty="0"/>
              <a:t>Introduced the Elastic Load Balancing </a:t>
            </a:r>
          </a:p>
          <a:p>
            <a:pPr marL="342900" indent="-342900">
              <a:lnSpc>
                <a:spcPct val="150000"/>
              </a:lnSpc>
              <a:buBlip>
                <a:blip r:embed="rId5"/>
              </a:buBlip>
            </a:pPr>
            <a:r>
              <a:rPr lang="en-US" sz="2000" dirty="0"/>
              <a:t>Reviewed  CloudWatch  features </a:t>
            </a:r>
          </a:p>
          <a:p>
            <a:pPr marL="342900" indent="-342900">
              <a:lnSpc>
                <a:spcPct val="150000"/>
              </a:lnSpc>
              <a:buBlip>
                <a:blip r:embed="rId5"/>
              </a:buBlip>
            </a:pPr>
            <a:r>
              <a:rPr lang="en-US" sz="2000" dirty="0"/>
              <a:t>Explained automatic scaling</a:t>
            </a:r>
          </a:p>
          <a:p>
            <a:pPr marL="0" indent="0">
              <a:lnSpc>
                <a:spcPct val="150000"/>
              </a:lnSpc>
              <a:buNone/>
            </a:pPr>
            <a:r>
              <a:rPr lang="en-US" sz="2400" b="1" dirty="0"/>
              <a:t>To finish this module:</a:t>
            </a:r>
          </a:p>
          <a:p>
            <a:pPr marL="342900" indent="-342900">
              <a:lnSpc>
                <a:spcPct val="150000"/>
              </a:lnSpc>
              <a:buBlip>
                <a:blip r:embed="rId5"/>
              </a:buBlip>
            </a:pPr>
            <a:r>
              <a:rPr lang="en-US" sz="2000" dirty="0"/>
              <a:t>Complete:</a:t>
            </a:r>
          </a:p>
        </p:txBody>
      </p:sp>
      <p:grpSp>
        <p:nvGrpSpPr>
          <p:cNvPr id="63" name="Group 62"/>
          <p:cNvGrpSpPr/>
          <p:nvPr/>
        </p:nvGrpSpPr>
        <p:grpSpPr>
          <a:xfrm>
            <a:off x="2254689" y="3790430"/>
            <a:ext cx="3541480" cy="532323"/>
            <a:chOff x="4188879" y="4810544"/>
            <a:chExt cx="3541480" cy="532323"/>
          </a:xfrm>
        </p:grpSpPr>
        <p:sp>
          <p:nvSpPr>
            <p:cNvPr id="64" name="TextBox 63"/>
            <p:cNvSpPr txBox="1"/>
            <p:nvPr/>
          </p:nvSpPr>
          <p:spPr>
            <a:xfrm>
              <a:off x="4721202" y="4892040"/>
              <a:ext cx="3009157" cy="400110"/>
            </a:xfrm>
            <a:prstGeom prst="rect">
              <a:avLst/>
            </a:prstGeom>
            <a:noFill/>
          </p:spPr>
          <p:txBody>
            <a:bodyPr wrap="non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Knowledge Assessment</a:t>
              </a:r>
            </a:p>
          </p:txBody>
        </p:sp>
        <p:pic>
          <p:nvPicPr>
            <p:cNvPr id="65" name="Picture 64"/>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88879" y="4810544"/>
              <a:ext cx="532323" cy="532323"/>
            </a:xfrm>
            <a:prstGeom prst="rect">
              <a:avLst/>
            </a:prstGeom>
          </p:spPr>
        </p:pic>
      </p:grpSp>
    </p:spTree>
    <p:custDataLst>
      <p:tags r:id="rId1"/>
    </p:custDataLst>
    <p:extLst>
      <p:ext uri="{BB962C8B-B14F-4D97-AF65-F5344CB8AC3E}">
        <p14:creationId xmlns:p14="http://schemas.microsoft.com/office/powerpoint/2010/main" val="587613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2C4B9-29DC-444F-B0C6-CF540AD690CE}"/>
              </a:ext>
            </a:extLst>
          </p:cNvPr>
          <p:cNvSpPr>
            <a:spLocks noGrp="1"/>
          </p:cNvSpPr>
          <p:nvPr>
            <p:ph type="title"/>
          </p:nvPr>
        </p:nvSpPr>
        <p:spPr>
          <a:xfrm>
            <a:off x="662608" y="3780266"/>
            <a:ext cx="11115261" cy="779463"/>
          </a:xfrm>
        </p:spPr>
        <p:txBody>
          <a:bodyPr/>
          <a:lstStyle/>
          <a:p>
            <a:pPr>
              <a:lnSpc>
                <a:spcPct val="100000"/>
              </a:lnSpc>
              <a:spcBef>
                <a:spcPts val="1400"/>
              </a:spcBef>
            </a:pPr>
            <a:r>
              <a:rPr lang="en-US" sz="3400" b="1" dirty="0"/>
              <a:t>Up Next</a:t>
            </a:r>
            <a:r>
              <a:rPr lang="en-US" sz="3400" dirty="0"/>
              <a:t>: Module 3 – Cloud Security</a:t>
            </a:r>
            <a:br>
              <a:rPr lang="en-US" sz="3600" dirty="0"/>
            </a:br>
            <a:r>
              <a:rPr lang="en-US" sz="3600" dirty="0"/>
              <a:t>				</a:t>
            </a:r>
            <a:r>
              <a:rPr lang="en-US" sz="2400" dirty="0"/>
              <a:t>AWS Shared Responsibility Model							AWS Identity and Access Management (IAM)</a:t>
            </a:r>
            <a:br>
              <a:rPr lang="en-US" sz="2400" dirty="0"/>
            </a:br>
            <a:r>
              <a:rPr lang="en-US" sz="2400" dirty="0"/>
              <a:t>				AWS Trusted Advisor</a:t>
            </a:r>
            <a:br>
              <a:rPr lang="en-US" sz="2400" dirty="0"/>
            </a:br>
            <a:r>
              <a:rPr lang="en-US" sz="2400" dirty="0"/>
              <a:t>				AWS CloudTrail</a:t>
            </a:r>
            <a:br>
              <a:rPr lang="en-US" sz="2400" dirty="0"/>
            </a:br>
            <a:r>
              <a:rPr lang="en-US" sz="2400" dirty="0"/>
              <a:t>				AWS Config</a:t>
            </a:r>
            <a:br>
              <a:rPr lang="en-US" sz="2400" dirty="0"/>
            </a:br>
            <a:r>
              <a:rPr lang="en-US" sz="2400" dirty="0"/>
              <a:t>				AWS Day One Best Practices</a:t>
            </a:r>
            <a:br>
              <a:rPr lang="en-US" sz="2400" dirty="0"/>
            </a:br>
            <a:r>
              <a:rPr lang="en-US" sz="2400" dirty="0"/>
              <a:t>				AWS Security and Compliance</a:t>
            </a:r>
            <a:br>
              <a:rPr lang="en-US" sz="2400" dirty="0"/>
            </a:br>
            <a:r>
              <a:rPr lang="en-US" sz="2400" dirty="0"/>
              <a:t>				AWS Security Resources</a:t>
            </a:r>
            <a:br>
              <a:rPr lang="en-US" sz="2400" dirty="0"/>
            </a:br>
            <a:endParaRPr lang="en-US" sz="3600" dirty="0"/>
          </a:p>
        </p:txBody>
      </p:sp>
    </p:spTree>
    <p:extLst>
      <p:ext uri="{BB962C8B-B14F-4D97-AF65-F5344CB8AC3E}">
        <p14:creationId xmlns:p14="http://schemas.microsoft.com/office/powerpoint/2010/main" val="1732034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4967115"/>
            <a:ext cx="11294532" cy="1246495"/>
          </a:xfrm>
          <a:prstGeom prst="rect">
            <a:avLst/>
          </a:prstGeom>
          <a:noFill/>
        </p:spPr>
        <p:txBody>
          <a:bodyPr wrap="square" rtlCol="0">
            <a:spAutoFit/>
          </a:bodyPr>
          <a:lstStyle/>
          <a:p>
            <a:pPr algn="just"/>
            <a:r>
              <a:rPr lang="en-US" sz="1500" dirty="0">
                <a:solidFill>
                  <a:schemeClr val="bg1"/>
                </a:solidFill>
                <a:latin typeface="Amazon Ember Light" charset="0"/>
                <a:ea typeface="Amazon Ember Light" charset="0"/>
                <a:cs typeface="Amazon Ember Light" charset="0"/>
              </a:rPr>
              <a:t>© 2018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1500" u="sng" dirty="0">
                <a:solidFill>
                  <a:schemeClr val="bg1"/>
                </a:solidFill>
                <a:latin typeface="Amazon Ember Light" charset="0"/>
                <a:ea typeface="Amazon Ember Light" charset="0"/>
                <a:cs typeface="Amazon Ember Light" charset="0"/>
              </a:rPr>
              <a:t>aws-course-feedback@amazon.com</a:t>
            </a:r>
            <a:r>
              <a:rPr lang="en-US" sz="1500" dirty="0">
                <a:solidFill>
                  <a:schemeClr val="bg1"/>
                </a:solidFill>
                <a:latin typeface="Amazon Ember Light" charset="0"/>
                <a:ea typeface="Amazon Ember Light" charset="0"/>
                <a:cs typeface="Amazon Ember Light" charset="0"/>
              </a:rPr>
              <a:t>. For all other questions, contact us at: </a:t>
            </a:r>
            <a:r>
              <a:rPr lang="en-US" sz="1500" u="sng" dirty="0">
                <a:solidFill>
                  <a:schemeClr val="bg1"/>
                </a:solidFill>
                <a:latin typeface="Amazon Ember Light" charset="0"/>
                <a:ea typeface="Amazon Ember Light" charset="0"/>
                <a:cs typeface="Amazon Ember Light" charset="0"/>
              </a:rPr>
              <a:t>https://aws.amazon.com/contact-us/aws-training/</a:t>
            </a:r>
            <a:r>
              <a:rPr lang="en-US" sz="1500" dirty="0">
                <a:solidFill>
                  <a:schemeClr val="bg1"/>
                </a:solidFill>
                <a:latin typeface="Amazon Ember Light" charset="0"/>
                <a:ea typeface="Amazon Ember Light" charset="0"/>
                <a:cs typeface="Amazon Ember Light" charset="0"/>
              </a:rPr>
              <a:t>. All trademarks are the property of their owners.</a:t>
            </a:r>
          </a:p>
          <a:p>
            <a:pPr algn="just"/>
            <a:endParaRPr lang="en-US" sz="1500" dirty="0"/>
          </a:p>
        </p:txBody>
      </p:sp>
      <p:sp>
        <p:nvSpPr>
          <p:cNvPr id="6" name="Title 1"/>
          <p:cNvSpPr>
            <a:spLocks noGrp="1"/>
          </p:cNvSpPr>
          <p:nvPr>
            <p:ph type="ctrTitle"/>
          </p:nvPr>
        </p:nvSpPr>
        <p:spPr>
          <a:xfrm>
            <a:off x="5933197" y="2810934"/>
            <a:ext cx="6056583" cy="834496"/>
          </a:xfrm>
        </p:spPr>
        <p:txBody>
          <a:bodyPr>
            <a:normAutofit/>
          </a:bodyPr>
          <a:lstStyle/>
          <a:p>
            <a:r>
              <a:rPr lang="en-US" dirty="0"/>
              <a:t>Thanks for participating!</a:t>
            </a:r>
            <a:endParaRPr lang="en-US" dirty="0">
              <a:latin typeface="Amazon Ember Light" charset="0"/>
              <a:ea typeface="Amazon Ember Light" charset="0"/>
              <a:cs typeface="Amazon Ember Light" charset="0"/>
            </a:endParaRPr>
          </a:p>
        </p:txBody>
      </p:sp>
    </p:spTree>
    <p:custDataLst>
      <p:tags r:id="rId1"/>
    </p:custDataLst>
    <p:extLst>
      <p:ext uri="{BB962C8B-B14F-4D97-AF65-F5344CB8AC3E}">
        <p14:creationId xmlns:p14="http://schemas.microsoft.com/office/powerpoint/2010/main" val="282709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8" y="2784054"/>
            <a:ext cx="11267441" cy="826291"/>
          </a:xfrm>
        </p:spPr>
        <p:txBody>
          <a:bodyPr>
            <a:noAutofit/>
          </a:bodyPr>
          <a:lstStyle/>
          <a:p>
            <a:r>
              <a:rPr lang="en-US" sz="4600" dirty="0"/>
              <a:t>Part 1: </a:t>
            </a:r>
            <a:br>
              <a:rPr lang="en-US" sz="4600" dirty="0"/>
            </a:br>
            <a:r>
              <a:rPr lang="en-US" sz="4600" dirty="0"/>
              <a:t>Elastic Load Balancing (ELB)</a:t>
            </a:r>
          </a:p>
        </p:txBody>
      </p:sp>
    </p:spTree>
    <p:custDataLst>
      <p:tags r:id="rId1"/>
    </p:custDataLst>
    <p:extLst>
      <p:ext uri="{BB962C8B-B14F-4D97-AF65-F5344CB8AC3E}">
        <p14:creationId xmlns:p14="http://schemas.microsoft.com/office/powerpoint/2010/main" val="808850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Load Balancer?</a:t>
            </a:r>
          </a:p>
        </p:txBody>
      </p:sp>
      <p:sp>
        <p:nvSpPr>
          <p:cNvPr id="3" name="Content Placeholder 2"/>
          <p:cNvSpPr>
            <a:spLocks noGrp="1"/>
          </p:cNvSpPr>
          <p:nvPr>
            <p:ph idx="1"/>
          </p:nvPr>
        </p:nvSpPr>
        <p:spPr>
          <a:xfrm>
            <a:off x="238538" y="1440305"/>
            <a:ext cx="11340549" cy="1324160"/>
          </a:xfrm>
        </p:spPr>
        <p:txBody>
          <a:bodyPr>
            <a:noAutofit/>
          </a:bodyPr>
          <a:lstStyle/>
          <a:p>
            <a:pPr marL="457200" lvl="1" indent="-457200">
              <a:lnSpc>
                <a:spcPct val="100000"/>
              </a:lnSpc>
              <a:spcBef>
                <a:spcPts val="1000"/>
              </a:spcBef>
              <a:spcAft>
                <a:spcPts val="800"/>
              </a:spcAft>
            </a:pPr>
            <a:r>
              <a:rPr lang="en-US" sz="2800" dirty="0"/>
              <a:t>Load Balancer acts as the “traffic cop”.</a:t>
            </a:r>
          </a:p>
          <a:p>
            <a:pPr marL="457200" lvl="1" indent="-457200">
              <a:lnSpc>
                <a:spcPct val="100000"/>
              </a:lnSpc>
              <a:spcBef>
                <a:spcPts val="1000"/>
              </a:spcBef>
              <a:spcAft>
                <a:spcPts val="800"/>
              </a:spcAft>
            </a:pPr>
            <a:r>
              <a:rPr lang="en-US" sz="2800" dirty="0"/>
              <a:t>Automatically distributes incoming application traffic across multiple targets, such as Amazon Elastic Compute Cloud (EC2)instances, containers, and Internet Protocol (IP) addresses.</a:t>
            </a:r>
          </a:p>
        </p:txBody>
      </p:sp>
      <p:pic>
        <p:nvPicPr>
          <p:cNvPr id="5" name="Content Placeholder 5">
            <a:extLst>
              <a:ext uri="{FF2B5EF4-FFF2-40B4-BE49-F238E27FC236}">
                <a16:creationId xmlns:a16="http://schemas.microsoft.com/office/drawing/2014/main" id="{C7405C4B-419E-4D47-8147-3723BEEBB5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6842" y="3410860"/>
            <a:ext cx="6323939" cy="2772138"/>
          </a:xfrm>
          <a:prstGeom prst="rect">
            <a:avLst/>
          </a:prstGeom>
        </p:spPr>
      </p:pic>
      <p:pic>
        <p:nvPicPr>
          <p:cNvPr id="7" name="Picture 6">
            <a:extLst>
              <a:ext uri="{FF2B5EF4-FFF2-40B4-BE49-F238E27FC236}">
                <a16:creationId xmlns:a16="http://schemas.microsoft.com/office/drawing/2014/main" id="{BC7F4FA8-31F4-2D4B-919D-8DBE7F08DC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57822" y="6182998"/>
            <a:ext cx="544780" cy="653737"/>
          </a:xfrm>
          <a:prstGeom prst="rect">
            <a:avLst/>
          </a:prstGeom>
        </p:spPr>
      </p:pic>
    </p:spTree>
    <p:custDataLst>
      <p:tags r:id="rId1"/>
    </p:custDataLst>
    <p:extLst>
      <p:ext uri="{BB962C8B-B14F-4D97-AF65-F5344CB8AC3E}">
        <p14:creationId xmlns:p14="http://schemas.microsoft.com/office/powerpoint/2010/main" val="944948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Elastic Load Balancers</a:t>
            </a:r>
          </a:p>
        </p:txBody>
      </p:sp>
      <p:graphicFrame>
        <p:nvGraphicFramePr>
          <p:cNvPr id="8" name="Content Placeholder 7"/>
          <p:cNvGraphicFramePr>
            <a:graphicFrameLocks noGrp="1"/>
          </p:cNvGraphicFramePr>
          <p:nvPr>
            <p:ph idx="13"/>
            <p:extLst>
              <p:ext uri="{D42A27DB-BD31-4B8C-83A1-F6EECF244321}">
                <p14:modId xmlns:p14="http://schemas.microsoft.com/office/powerpoint/2010/main" val="274555201"/>
              </p:ext>
            </p:extLst>
          </p:nvPr>
        </p:nvGraphicFramePr>
        <p:xfrm>
          <a:off x="238125" y="1443038"/>
          <a:ext cx="11622570" cy="4895671"/>
        </p:xfrm>
        <a:graphic>
          <a:graphicData uri="http://schemas.openxmlformats.org/drawingml/2006/table">
            <a:tbl>
              <a:tblPr firstRow="1" bandRow="1">
                <a:tableStyleId>{5C22544A-7EE6-4342-B048-85BDC9FD1C3A}</a:tableStyleId>
              </a:tblPr>
              <a:tblGrid>
                <a:gridCol w="3874190">
                  <a:extLst>
                    <a:ext uri="{9D8B030D-6E8A-4147-A177-3AD203B41FA5}">
                      <a16:colId xmlns:a16="http://schemas.microsoft.com/office/drawing/2014/main" val="2610634710"/>
                    </a:ext>
                  </a:extLst>
                </a:gridCol>
                <a:gridCol w="3874190">
                  <a:extLst>
                    <a:ext uri="{9D8B030D-6E8A-4147-A177-3AD203B41FA5}">
                      <a16:colId xmlns:a16="http://schemas.microsoft.com/office/drawing/2014/main" val="3460232180"/>
                    </a:ext>
                  </a:extLst>
                </a:gridCol>
                <a:gridCol w="3874190">
                  <a:extLst>
                    <a:ext uri="{9D8B030D-6E8A-4147-A177-3AD203B41FA5}">
                      <a16:colId xmlns:a16="http://schemas.microsoft.com/office/drawing/2014/main" val="977724736"/>
                    </a:ext>
                  </a:extLst>
                </a:gridCol>
              </a:tblGrid>
              <a:tr h="602933">
                <a:tc>
                  <a:txBody>
                    <a:bodyPr/>
                    <a:lstStyle/>
                    <a:p>
                      <a:pPr algn="ctr"/>
                      <a:r>
                        <a:rPr lang="en-US" sz="2800" dirty="0"/>
                        <a:t>Application Load Balancer (ALB)</a:t>
                      </a:r>
                    </a:p>
                  </a:txBody>
                  <a:tcPr anchor="ctr"/>
                </a:tc>
                <a:tc>
                  <a:txBody>
                    <a:bodyPr/>
                    <a:lstStyle/>
                    <a:p>
                      <a:pPr algn="ctr"/>
                      <a:r>
                        <a:rPr lang="en-US" sz="2800" dirty="0"/>
                        <a:t>Network Load Balancer (NLB)</a:t>
                      </a:r>
                    </a:p>
                  </a:txBody>
                  <a:tcPr anchor="ctr"/>
                </a:tc>
                <a:tc>
                  <a:txBody>
                    <a:bodyPr/>
                    <a:lstStyle/>
                    <a:p>
                      <a:pPr algn="ctr"/>
                      <a:r>
                        <a:rPr lang="en-US" sz="2800" dirty="0"/>
                        <a:t>Classic Load Balancer (CLB)</a:t>
                      </a:r>
                    </a:p>
                  </a:txBody>
                  <a:tcPr anchor="ctr">
                    <a:solidFill>
                      <a:schemeClr val="bg2">
                        <a:lumMod val="50000"/>
                      </a:schemeClr>
                    </a:solidFill>
                  </a:tcPr>
                </a:tc>
                <a:extLst>
                  <a:ext uri="{0D108BD9-81ED-4DB2-BD59-A6C34878D82A}">
                    <a16:rowId xmlns:a16="http://schemas.microsoft.com/office/drawing/2014/main" val="994916850"/>
                  </a:ext>
                </a:extLst>
              </a:tr>
              <a:tr h="1539057">
                <a:tc>
                  <a:txBody>
                    <a:bodyPr/>
                    <a:lstStyle/>
                    <a:p>
                      <a:pPr algn="ctr"/>
                      <a:endParaRPr lang="en-US" dirty="0"/>
                    </a:p>
                  </a:txBody>
                  <a:tcPr anchor="ctr"/>
                </a:tc>
                <a:tc>
                  <a:txBody>
                    <a:bodyPr/>
                    <a:lstStyle/>
                    <a:p>
                      <a:pPr algn="ctr"/>
                      <a:endParaRPr lang="en-US" dirty="0"/>
                    </a:p>
                  </a:txBody>
                  <a:tcPr anchor="ctr"/>
                </a:tc>
                <a:tc>
                  <a:txBody>
                    <a:bodyPr/>
                    <a:lstStyle/>
                    <a:p>
                      <a:pPr algn="ctr"/>
                      <a:r>
                        <a:rPr lang="en-US" sz="2000" dirty="0"/>
                        <a:t>PREVIOUS GENERATION</a:t>
                      </a:r>
                    </a:p>
                    <a:p>
                      <a:pPr algn="ctr"/>
                      <a:r>
                        <a:rPr lang="en-US" sz="2000" dirty="0"/>
                        <a:t>for</a:t>
                      </a:r>
                      <a:r>
                        <a:rPr lang="en-US" sz="2000" baseline="0" dirty="0"/>
                        <a:t> HTTP, HTTPS, and TCP</a:t>
                      </a:r>
                      <a:endParaRPr lang="en-US" sz="2000" dirty="0"/>
                    </a:p>
                  </a:txBody>
                  <a:tcPr anchor="ctr">
                    <a:solidFill>
                      <a:schemeClr val="bg2"/>
                    </a:solidFill>
                  </a:tcPr>
                </a:tc>
                <a:extLst>
                  <a:ext uri="{0D108BD9-81ED-4DB2-BD59-A6C34878D82A}">
                    <a16:rowId xmlns:a16="http://schemas.microsoft.com/office/drawing/2014/main" val="697511228"/>
                  </a:ext>
                </a:extLst>
              </a:tr>
              <a:tr h="2411734">
                <a:tc>
                  <a:txBody>
                    <a:bodyPr/>
                    <a:lstStyle/>
                    <a:p>
                      <a:pPr marL="285750" indent="-285750" algn="l">
                        <a:buFont typeface="Arial" panose="020B0604020202020204" pitchFamily="34" charset="0"/>
                        <a:buChar char="•"/>
                      </a:pPr>
                      <a:r>
                        <a:rPr lang="en-US" sz="2000" dirty="0"/>
                        <a:t>Flexible application management</a:t>
                      </a:r>
                    </a:p>
                    <a:p>
                      <a:pPr marL="285750" indent="-285750" algn="l">
                        <a:buFont typeface="Arial" panose="020B0604020202020204" pitchFamily="34" charset="0"/>
                        <a:buChar char="•"/>
                      </a:pPr>
                      <a:r>
                        <a:rPr lang="en-US" sz="2000" dirty="0"/>
                        <a:t>Advanced load balancing of HTTP and HTTPS traffic</a:t>
                      </a:r>
                    </a:p>
                    <a:p>
                      <a:pPr marL="285750" indent="-285750" algn="l">
                        <a:buFont typeface="Arial" panose="020B0604020202020204" pitchFamily="34" charset="0"/>
                        <a:buChar char="•"/>
                      </a:pPr>
                      <a:r>
                        <a:rPr lang="en-US" sz="2000" dirty="0"/>
                        <a:t>Operates at the request level (Layer 7)</a:t>
                      </a:r>
                    </a:p>
                  </a:txBody>
                  <a:tcPr anchor="ctr"/>
                </a:tc>
                <a:tc>
                  <a:txBody>
                    <a:bodyPr/>
                    <a:lstStyle/>
                    <a:p>
                      <a:pPr marL="285750" indent="-285750" algn="l">
                        <a:buFont typeface="Arial" panose="020B0604020202020204" pitchFamily="34" charset="0"/>
                        <a:buChar char="•"/>
                      </a:pPr>
                      <a:r>
                        <a:rPr lang="en-US" sz="2000" dirty="0"/>
                        <a:t>Extreme performance and static IP for your application</a:t>
                      </a:r>
                    </a:p>
                    <a:p>
                      <a:pPr marL="285750" indent="-285750" algn="l">
                        <a:buFont typeface="Arial" panose="020B0604020202020204" pitchFamily="34" charset="0"/>
                        <a:buChar char="•"/>
                      </a:pPr>
                      <a:r>
                        <a:rPr lang="en-US" sz="2000" dirty="0"/>
                        <a:t>Load</a:t>
                      </a:r>
                      <a:r>
                        <a:rPr lang="en-US" sz="2000" baseline="0" dirty="0"/>
                        <a:t> balancing of TCP traffic</a:t>
                      </a:r>
                    </a:p>
                    <a:p>
                      <a:pPr marL="285750" indent="-285750" algn="l">
                        <a:buFont typeface="Arial" panose="020B0604020202020204" pitchFamily="34" charset="0"/>
                        <a:buChar char="•"/>
                      </a:pPr>
                      <a:r>
                        <a:rPr lang="en-US" sz="2000" baseline="0" dirty="0"/>
                        <a:t>Operates at the connection level (Layer 4)</a:t>
                      </a:r>
                      <a:endParaRPr lang="en-US" sz="2000" dirty="0"/>
                    </a:p>
                  </a:txBody>
                  <a:tcPr anchor="ctr"/>
                </a:tc>
                <a:tc>
                  <a:txBody>
                    <a:bodyPr/>
                    <a:lstStyle/>
                    <a:p>
                      <a:pPr marL="285750" indent="-285750" algn="l">
                        <a:buFont typeface="Arial" panose="020B0604020202020204" pitchFamily="34" charset="0"/>
                        <a:buChar char="•"/>
                      </a:pPr>
                      <a:r>
                        <a:rPr lang="en-US" sz="2000" dirty="0"/>
                        <a:t>Existing application that was built within the</a:t>
                      </a:r>
                      <a:r>
                        <a:rPr lang="en-US" sz="2000" baseline="0" dirty="0"/>
                        <a:t> Amazon EC2-Classic network</a:t>
                      </a:r>
                    </a:p>
                    <a:p>
                      <a:pPr marL="285750" indent="-285750" algn="l">
                        <a:buFont typeface="Arial" panose="020B0604020202020204" pitchFamily="34" charset="0"/>
                        <a:buChar char="•"/>
                      </a:pPr>
                      <a:r>
                        <a:rPr lang="en-US" sz="2000" baseline="0" dirty="0"/>
                        <a:t>Operates at both the request level and connection level</a:t>
                      </a:r>
                      <a:endParaRPr lang="en-US" sz="2000" dirty="0"/>
                    </a:p>
                  </a:txBody>
                  <a:tcPr anchor="ctr">
                    <a:solidFill>
                      <a:schemeClr val="bg2"/>
                    </a:solidFill>
                  </a:tcPr>
                </a:tc>
                <a:extLst>
                  <a:ext uri="{0D108BD9-81ED-4DB2-BD59-A6C34878D82A}">
                    <a16:rowId xmlns:a16="http://schemas.microsoft.com/office/drawing/2014/main" val="1643805430"/>
                  </a:ext>
                </a:extLst>
              </a:tr>
            </a:tbl>
          </a:graphicData>
        </a:graphic>
      </p:graphicFrame>
      <p:sp>
        <p:nvSpPr>
          <p:cNvPr id="9" name="Flowchart: Connector 8"/>
          <p:cNvSpPr/>
          <p:nvPr/>
        </p:nvSpPr>
        <p:spPr>
          <a:xfrm>
            <a:off x="1314967" y="2408529"/>
            <a:ext cx="1484244" cy="1444487"/>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HTTP</a:t>
            </a:r>
            <a:br>
              <a:rPr lang="en-US" dirty="0">
                <a:solidFill>
                  <a:schemeClr val="tx1"/>
                </a:solidFill>
              </a:rPr>
            </a:br>
            <a:r>
              <a:rPr lang="en-US" dirty="0">
                <a:solidFill>
                  <a:schemeClr val="tx1"/>
                </a:solidFill>
              </a:rPr>
              <a:t>HTTPS</a:t>
            </a:r>
            <a:endParaRPr lang="en-US" dirty="0"/>
          </a:p>
        </p:txBody>
      </p:sp>
      <p:sp>
        <p:nvSpPr>
          <p:cNvPr id="10" name="Flowchart: Connector 9"/>
          <p:cNvSpPr/>
          <p:nvPr/>
        </p:nvSpPr>
        <p:spPr>
          <a:xfrm>
            <a:off x="5360296" y="2408528"/>
            <a:ext cx="1484244" cy="1444487"/>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TCP</a:t>
            </a:r>
            <a:r>
              <a:rPr lang="en-US" dirty="0"/>
              <a:t>T</a:t>
            </a:r>
          </a:p>
        </p:txBody>
      </p:sp>
      <p:pic>
        <p:nvPicPr>
          <p:cNvPr id="6" name="Picture 5">
            <a:extLst>
              <a:ext uri="{FF2B5EF4-FFF2-40B4-BE49-F238E27FC236}">
                <a16:creationId xmlns:a16="http://schemas.microsoft.com/office/drawing/2014/main" id="{D6DEC250-70BA-3E44-BC1F-BB4DCD6356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7822" y="6182998"/>
            <a:ext cx="544780" cy="653737"/>
          </a:xfrm>
          <a:prstGeom prst="rect">
            <a:avLst/>
          </a:prstGeom>
        </p:spPr>
      </p:pic>
      <p:sp>
        <p:nvSpPr>
          <p:cNvPr id="3" name="Rectangle 2"/>
          <p:cNvSpPr/>
          <p:nvPr/>
        </p:nvSpPr>
        <p:spPr>
          <a:xfrm>
            <a:off x="8454344" y="6433833"/>
            <a:ext cx="3103478" cy="307777"/>
          </a:xfrm>
          <a:prstGeom prst="rect">
            <a:avLst/>
          </a:prstGeom>
        </p:spPr>
        <p:txBody>
          <a:bodyPr wrap="none">
            <a:spAutoFit/>
          </a:bodyPr>
          <a:lstStyle/>
          <a:p>
            <a:r>
              <a:rPr lang="en-US" sz="1400" dirty="0"/>
              <a:t>Transmission Control Protocol (TCP)</a:t>
            </a:r>
          </a:p>
        </p:txBody>
      </p:sp>
    </p:spTree>
    <p:extLst>
      <p:ext uri="{BB962C8B-B14F-4D97-AF65-F5344CB8AC3E}">
        <p14:creationId xmlns:p14="http://schemas.microsoft.com/office/powerpoint/2010/main" val="1420822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ELB Use Cases</a:t>
            </a:r>
          </a:p>
        </p:txBody>
      </p:sp>
      <p:sp>
        <p:nvSpPr>
          <p:cNvPr id="12" name="TextBox 11">
            <a:extLst>
              <a:ext uri="{FF2B5EF4-FFF2-40B4-BE49-F238E27FC236}">
                <a16:creationId xmlns:a16="http://schemas.microsoft.com/office/drawing/2014/main" id="{03BE4F8F-E47E-974F-A15C-094CCD4CC341}"/>
              </a:ext>
            </a:extLst>
          </p:cNvPr>
          <p:cNvSpPr txBox="1"/>
          <p:nvPr/>
        </p:nvSpPr>
        <p:spPr>
          <a:xfrm>
            <a:off x="520700" y="4424146"/>
            <a:ext cx="2339163" cy="1200329"/>
          </a:xfrm>
          <a:prstGeom prst="rect">
            <a:avLst/>
          </a:prstGeom>
          <a:noFill/>
        </p:spPr>
        <p:txBody>
          <a:bodyPr wrap="squar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Access Through a Single Point</a:t>
            </a:r>
          </a:p>
        </p:txBody>
      </p:sp>
      <p:sp>
        <p:nvSpPr>
          <p:cNvPr id="13" name="TextBox 12">
            <a:extLst>
              <a:ext uri="{FF2B5EF4-FFF2-40B4-BE49-F238E27FC236}">
                <a16:creationId xmlns:a16="http://schemas.microsoft.com/office/drawing/2014/main" id="{3A61608D-B64A-DF43-9FE0-D7AB8068CC30}"/>
              </a:ext>
            </a:extLst>
          </p:cNvPr>
          <p:cNvSpPr txBox="1"/>
          <p:nvPr/>
        </p:nvSpPr>
        <p:spPr>
          <a:xfrm>
            <a:off x="3543718" y="4427351"/>
            <a:ext cx="2304192" cy="1200329"/>
          </a:xfrm>
          <a:prstGeom prst="rect">
            <a:avLst/>
          </a:prstGeom>
          <a:noFill/>
        </p:spPr>
        <p:txBody>
          <a:bodyPr wrap="squar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Decouple Application Environment</a:t>
            </a:r>
          </a:p>
        </p:txBody>
      </p:sp>
      <p:sp>
        <p:nvSpPr>
          <p:cNvPr id="14" name="TextBox 13">
            <a:extLst>
              <a:ext uri="{FF2B5EF4-FFF2-40B4-BE49-F238E27FC236}">
                <a16:creationId xmlns:a16="http://schemas.microsoft.com/office/drawing/2014/main" id="{72BDFD8B-FFEE-0341-B5C2-A43D95F3BC1C}"/>
              </a:ext>
            </a:extLst>
          </p:cNvPr>
          <p:cNvSpPr txBox="1"/>
          <p:nvPr/>
        </p:nvSpPr>
        <p:spPr>
          <a:xfrm>
            <a:off x="6648732" y="4325090"/>
            <a:ext cx="2304192" cy="1569660"/>
          </a:xfrm>
          <a:prstGeom prst="rect">
            <a:avLst/>
          </a:prstGeom>
          <a:noFill/>
        </p:spPr>
        <p:txBody>
          <a:bodyPr wrap="squar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Provide High Availability  and Fault Tolerance</a:t>
            </a:r>
          </a:p>
        </p:txBody>
      </p:sp>
      <p:sp>
        <p:nvSpPr>
          <p:cNvPr id="8" name="TextBox 7">
            <a:extLst>
              <a:ext uri="{FF2B5EF4-FFF2-40B4-BE49-F238E27FC236}">
                <a16:creationId xmlns:a16="http://schemas.microsoft.com/office/drawing/2014/main" id="{A3F0F3E0-A9D3-664A-901B-C20AF5D2A111}"/>
              </a:ext>
            </a:extLst>
          </p:cNvPr>
          <p:cNvSpPr txBox="1"/>
          <p:nvPr/>
        </p:nvSpPr>
        <p:spPr>
          <a:xfrm>
            <a:off x="9533701" y="4325090"/>
            <a:ext cx="1926423" cy="1569660"/>
          </a:xfrm>
          <a:prstGeom prst="rect">
            <a:avLst/>
          </a:prstGeom>
          <a:noFill/>
        </p:spPr>
        <p:txBody>
          <a:bodyPr wrap="squar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Increase Elasticity and Scalability</a:t>
            </a:r>
          </a:p>
        </p:txBody>
      </p:sp>
      <p:pic>
        <p:nvPicPr>
          <p:cNvPr id="5" name="Picture 4">
            <a:extLst>
              <a:ext uri="{FF2B5EF4-FFF2-40B4-BE49-F238E27FC236}">
                <a16:creationId xmlns:a16="http://schemas.microsoft.com/office/drawing/2014/main" id="{C6685F3D-AD7A-1B4C-8664-7C4A80BF6EE6}"/>
              </a:ext>
            </a:extLst>
          </p:cNvPr>
          <p:cNvPicPr>
            <a:picLocks noChangeAspect="1"/>
          </p:cNvPicPr>
          <p:nvPr/>
        </p:nvPicPr>
        <p:blipFill>
          <a:blip r:embed="rId4"/>
          <a:stretch>
            <a:fillRect/>
          </a:stretch>
        </p:blipFill>
        <p:spPr>
          <a:xfrm>
            <a:off x="520700" y="1937490"/>
            <a:ext cx="11150600" cy="2387600"/>
          </a:xfrm>
          <a:prstGeom prst="rect">
            <a:avLst/>
          </a:prstGeom>
        </p:spPr>
      </p:pic>
      <p:pic>
        <p:nvPicPr>
          <p:cNvPr id="18" name="Picture 17">
            <a:extLst>
              <a:ext uri="{FF2B5EF4-FFF2-40B4-BE49-F238E27FC236}">
                <a16:creationId xmlns:a16="http://schemas.microsoft.com/office/drawing/2014/main" id="{E164F03B-144C-AC4A-83A1-DDA4744348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57822" y="6182998"/>
            <a:ext cx="544780" cy="653737"/>
          </a:xfrm>
          <a:prstGeom prst="rect">
            <a:avLst/>
          </a:prstGeom>
        </p:spPr>
      </p:pic>
    </p:spTree>
    <p:custDataLst>
      <p:tags r:id="rId1"/>
    </p:custDataLst>
    <p:extLst>
      <p:ext uri="{BB962C8B-B14F-4D97-AF65-F5344CB8AC3E}">
        <p14:creationId xmlns:p14="http://schemas.microsoft.com/office/powerpoint/2010/main" val="2912817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 Load Balancer Use Cases</a:t>
            </a:r>
          </a:p>
        </p:txBody>
      </p:sp>
      <p:pic>
        <p:nvPicPr>
          <p:cNvPr id="5" name="Content Placeholder 4"/>
          <p:cNvPicPr>
            <a:picLocks noGrp="1" noChangeAspect="1"/>
          </p:cNvPicPr>
          <p:nvPr>
            <p:ph idx="13"/>
          </p:nvPr>
        </p:nvPicPr>
        <p:blipFill rotWithShape="1">
          <a:blip r:embed="rId3">
            <a:extLst>
              <a:ext uri="{28A0092B-C50C-407E-A947-70E740481C1C}">
                <a14:useLocalDpi xmlns:a14="http://schemas.microsoft.com/office/drawing/2010/main" val="0"/>
              </a:ext>
            </a:extLst>
          </a:blip>
          <a:srcRect t="1131" r="-126"/>
          <a:stretch/>
        </p:blipFill>
        <p:spPr>
          <a:xfrm>
            <a:off x="1305635" y="1540042"/>
            <a:ext cx="9667165" cy="4206629"/>
          </a:xfrm>
        </p:spPr>
      </p:pic>
      <p:sp>
        <p:nvSpPr>
          <p:cNvPr id="7" name="Content Placeholder 2">
            <a:extLst>
              <a:ext uri="{FF2B5EF4-FFF2-40B4-BE49-F238E27FC236}">
                <a16:creationId xmlns:a16="http://schemas.microsoft.com/office/drawing/2014/main" id="{6918E661-33CD-1B45-8661-B7A56C48BFF0}"/>
              </a:ext>
            </a:extLst>
          </p:cNvPr>
          <p:cNvSpPr>
            <a:spLocks noGrp="1"/>
          </p:cNvSpPr>
          <p:nvPr>
            <p:ph idx="1"/>
          </p:nvPr>
        </p:nvSpPr>
        <p:spPr>
          <a:xfrm>
            <a:off x="238538" y="1440305"/>
            <a:ext cx="11340549" cy="1324160"/>
          </a:xfrm>
        </p:spPr>
        <p:txBody>
          <a:bodyPr>
            <a:noAutofit/>
          </a:bodyPr>
          <a:lstStyle/>
          <a:p>
            <a:pPr marL="457200" lvl="1" indent="-457200">
              <a:lnSpc>
                <a:spcPct val="100000"/>
              </a:lnSpc>
              <a:spcBef>
                <a:spcPts val="1000"/>
              </a:spcBef>
              <a:spcAft>
                <a:spcPts val="800"/>
              </a:spcAft>
            </a:pPr>
            <a:r>
              <a:rPr lang="en-US" sz="2600" dirty="0"/>
              <a:t>Access servers through single point</a:t>
            </a:r>
          </a:p>
          <a:p>
            <a:pPr marL="457200" lvl="1" indent="-457200">
              <a:lnSpc>
                <a:spcPct val="100000"/>
              </a:lnSpc>
              <a:spcBef>
                <a:spcPts val="1000"/>
              </a:spcBef>
              <a:spcAft>
                <a:spcPts val="800"/>
              </a:spcAft>
            </a:pPr>
            <a:r>
              <a:rPr lang="en-US" sz="2600" dirty="0"/>
              <a:t>Decouple the application environment</a:t>
            </a:r>
          </a:p>
          <a:p>
            <a:pPr marL="457200" lvl="1" indent="-457200">
              <a:lnSpc>
                <a:spcPct val="100000"/>
              </a:lnSpc>
              <a:spcBef>
                <a:spcPts val="1000"/>
              </a:spcBef>
              <a:spcAft>
                <a:spcPts val="800"/>
              </a:spcAft>
            </a:pPr>
            <a:r>
              <a:rPr lang="en-US" sz="2600" dirty="0"/>
              <a:t>Provide high availability and fault tolerance</a:t>
            </a:r>
          </a:p>
          <a:p>
            <a:pPr marL="457200" lvl="1" indent="-457200">
              <a:lnSpc>
                <a:spcPct val="100000"/>
              </a:lnSpc>
              <a:spcBef>
                <a:spcPts val="1000"/>
              </a:spcBef>
              <a:spcAft>
                <a:spcPts val="800"/>
              </a:spcAft>
            </a:pPr>
            <a:r>
              <a:rPr lang="en-US" sz="2600" dirty="0"/>
              <a:t>Increase elasticity and scalability</a:t>
            </a:r>
          </a:p>
        </p:txBody>
      </p:sp>
      <p:pic>
        <p:nvPicPr>
          <p:cNvPr id="4" name="Picture 3">
            <a:extLst>
              <a:ext uri="{FF2B5EF4-FFF2-40B4-BE49-F238E27FC236}">
                <a16:creationId xmlns:a16="http://schemas.microsoft.com/office/drawing/2014/main" id="{675E7073-53ED-BB4B-A7FE-928DF2405D6E}"/>
              </a:ext>
            </a:extLst>
          </p:cNvPr>
          <p:cNvPicPr>
            <a:picLocks noChangeAspect="1"/>
          </p:cNvPicPr>
          <p:nvPr/>
        </p:nvPicPr>
        <p:blipFill>
          <a:blip r:embed="rId4"/>
          <a:stretch>
            <a:fillRect/>
          </a:stretch>
        </p:blipFill>
        <p:spPr>
          <a:xfrm>
            <a:off x="6555193" y="3219114"/>
            <a:ext cx="5300339" cy="3638886"/>
          </a:xfrm>
          <a:prstGeom prst="rect">
            <a:avLst/>
          </a:prstGeom>
        </p:spPr>
      </p:pic>
    </p:spTree>
    <p:extLst>
      <p:ext uri="{BB962C8B-B14F-4D97-AF65-F5344CB8AC3E}">
        <p14:creationId xmlns:p14="http://schemas.microsoft.com/office/powerpoint/2010/main" val="1532100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Load Balancer Features</a:t>
            </a:r>
          </a:p>
        </p:txBody>
      </p:sp>
      <p:pic>
        <p:nvPicPr>
          <p:cNvPr id="5" name="Content Placeholder 4"/>
          <p:cNvPicPr>
            <a:picLocks noGrp="1" noChangeAspect="1"/>
          </p:cNvPicPr>
          <p:nvPr>
            <p:ph idx="13"/>
          </p:nvPr>
        </p:nvPicPr>
        <p:blipFill rotWithShape="1">
          <a:blip r:embed="rId3">
            <a:extLst>
              <a:ext uri="{28A0092B-C50C-407E-A947-70E740481C1C}">
                <a14:useLocalDpi xmlns:a14="http://schemas.microsoft.com/office/drawing/2010/main" val="0"/>
              </a:ext>
            </a:extLst>
          </a:blip>
          <a:srcRect t="1131" r="-126"/>
          <a:stretch/>
        </p:blipFill>
        <p:spPr>
          <a:xfrm>
            <a:off x="1305635" y="1540042"/>
            <a:ext cx="9667165" cy="4206629"/>
          </a:xfrm>
        </p:spPr>
      </p:pic>
      <p:sp>
        <p:nvSpPr>
          <p:cNvPr id="7" name="Content Placeholder 2">
            <a:extLst>
              <a:ext uri="{FF2B5EF4-FFF2-40B4-BE49-F238E27FC236}">
                <a16:creationId xmlns:a16="http://schemas.microsoft.com/office/drawing/2014/main" id="{6918E661-33CD-1B45-8661-B7A56C48BFF0}"/>
              </a:ext>
            </a:extLst>
          </p:cNvPr>
          <p:cNvSpPr>
            <a:spLocks noGrp="1"/>
          </p:cNvSpPr>
          <p:nvPr>
            <p:ph idx="1"/>
          </p:nvPr>
        </p:nvSpPr>
        <p:spPr>
          <a:xfrm>
            <a:off x="5318768" y="1429403"/>
            <a:ext cx="6836656" cy="1324160"/>
          </a:xfrm>
        </p:spPr>
        <p:txBody>
          <a:bodyPr>
            <a:noAutofit/>
          </a:bodyPr>
          <a:lstStyle/>
          <a:p>
            <a:pPr marL="457200" lvl="1" indent="-457200">
              <a:lnSpc>
                <a:spcPct val="100000"/>
              </a:lnSpc>
              <a:spcBef>
                <a:spcPts val="1000"/>
              </a:spcBef>
              <a:spcAft>
                <a:spcPts val="800"/>
              </a:spcAft>
            </a:pPr>
            <a:r>
              <a:rPr lang="en-US" sz="2800" dirty="0"/>
              <a:t>Path- and host-based routing</a:t>
            </a:r>
          </a:p>
          <a:p>
            <a:pPr marL="457200" lvl="1" indent="-457200">
              <a:lnSpc>
                <a:spcPct val="100000"/>
              </a:lnSpc>
              <a:spcBef>
                <a:spcPts val="1000"/>
              </a:spcBef>
              <a:spcAft>
                <a:spcPts val="800"/>
              </a:spcAft>
            </a:pPr>
            <a:r>
              <a:rPr lang="en-US" sz="2800" dirty="0"/>
              <a:t>Native IPv6 Support</a:t>
            </a:r>
          </a:p>
          <a:p>
            <a:pPr marL="457200" lvl="1" indent="-457200">
              <a:lnSpc>
                <a:spcPct val="100000"/>
              </a:lnSpc>
              <a:spcBef>
                <a:spcPts val="1000"/>
              </a:spcBef>
              <a:spcAft>
                <a:spcPts val="800"/>
              </a:spcAft>
            </a:pPr>
            <a:r>
              <a:rPr lang="en-US" sz="2800" dirty="0"/>
              <a:t>Dynamic ports</a:t>
            </a:r>
          </a:p>
          <a:p>
            <a:pPr marL="457200" lvl="1" indent="-457200">
              <a:lnSpc>
                <a:spcPct val="100000"/>
              </a:lnSpc>
              <a:spcBef>
                <a:spcPts val="1000"/>
              </a:spcBef>
              <a:spcAft>
                <a:spcPts val="800"/>
              </a:spcAft>
            </a:pPr>
            <a:r>
              <a:rPr lang="en-US" sz="2800" dirty="0"/>
              <a:t>Additional supported request protocols</a:t>
            </a:r>
          </a:p>
          <a:p>
            <a:pPr marL="457200" lvl="1" indent="-457200">
              <a:lnSpc>
                <a:spcPct val="100000"/>
              </a:lnSpc>
              <a:spcBef>
                <a:spcPts val="1000"/>
              </a:spcBef>
              <a:spcAft>
                <a:spcPts val="800"/>
              </a:spcAft>
            </a:pPr>
            <a:r>
              <a:rPr lang="en-US" sz="2800" dirty="0"/>
              <a:t>Deletion protection and request tracking</a:t>
            </a:r>
          </a:p>
          <a:p>
            <a:pPr marL="457200" lvl="1" indent="-457200">
              <a:lnSpc>
                <a:spcPct val="100000"/>
              </a:lnSpc>
              <a:spcBef>
                <a:spcPts val="1000"/>
              </a:spcBef>
              <a:spcAft>
                <a:spcPts val="800"/>
              </a:spcAft>
            </a:pPr>
            <a:r>
              <a:rPr lang="en-US" sz="2800" dirty="0"/>
              <a:t>Enhanced metrics and and access logs</a:t>
            </a:r>
          </a:p>
          <a:p>
            <a:pPr marL="457200" lvl="1" indent="-457200">
              <a:lnSpc>
                <a:spcPct val="100000"/>
              </a:lnSpc>
              <a:spcBef>
                <a:spcPts val="1000"/>
              </a:spcBef>
              <a:spcAft>
                <a:spcPts val="800"/>
              </a:spcAft>
            </a:pPr>
            <a:r>
              <a:rPr lang="en-US" sz="2800" dirty="0"/>
              <a:t>Targeted health checks</a:t>
            </a:r>
          </a:p>
        </p:txBody>
      </p:sp>
      <p:pic>
        <p:nvPicPr>
          <p:cNvPr id="6" name="Picture 5">
            <a:extLst>
              <a:ext uri="{FF2B5EF4-FFF2-40B4-BE49-F238E27FC236}">
                <a16:creationId xmlns:a16="http://schemas.microsoft.com/office/drawing/2014/main" id="{D51075D2-B6AC-234F-8F7A-A4D87BE64648}"/>
              </a:ext>
            </a:extLst>
          </p:cNvPr>
          <p:cNvPicPr>
            <a:picLocks noChangeAspect="1"/>
          </p:cNvPicPr>
          <p:nvPr/>
        </p:nvPicPr>
        <p:blipFill>
          <a:blip r:embed="rId4"/>
          <a:stretch>
            <a:fillRect/>
          </a:stretch>
        </p:blipFill>
        <p:spPr>
          <a:xfrm>
            <a:off x="310378" y="1850582"/>
            <a:ext cx="5044966" cy="3635818"/>
          </a:xfrm>
          <a:prstGeom prst="rect">
            <a:avLst/>
          </a:prstGeom>
        </p:spPr>
      </p:pic>
    </p:spTree>
    <p:extLst>
      <p:ext uri="{BB962C8B-B14F-4D97-AF65-F5344CB8AC3E}">
        <p14:creationId xmlns:p14="http://schemas.microsoft.com/office/powerpoint/2010/main" val="15146273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39"/>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12610</TotalTime>
  <Words>4117</Words>
  <Application>Microsoft Office PowerPoint</Application>
  <PresentationFormat>Widescreen</PresentationFormat>
  <Paragraphs>405</Paragraphs>
  <Slides>39</Slides>
  <Notes>39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Amazon Ember</vt:lpstr>
      <vt:lpstr>Amazon Ember Light</vt:lpstr>
      <vt:lpstr>Amazon Ember Medium</vt:lpstr>
      <vt:lpstr>Arial</vt:lpstr>
      <vt:lpstr>Calibri</vt:lpstr>
      <vt:lpstr>Helvetica Neue</vt:lpstr>
      <vt:lpstr>Helvetica Neue LT Std 65 Medium</vt:lpstr>
      <vt:lpstr>Verdana</vt:lpstr>
      <vt:lpstr>Office Theme</vt:lpstr>
      <vt:lpstr>Module 2, Section 5:                        AWS Core Services – Elastic Load Balancing Amazon CloudWatch Auto Scaling</vt:lpstr>
      <vt:lpstr>What’s In This Module</vt:lpstr>
      <vt:lpstr>Module Objectives</vt:lpstr>
      <vt:lpstr>Part 1:  Elastic Load Balancing (ELB)</vt:lpstr>
      <vt:lpstr>What is a Load Balancer?</vt:lpstr>
      <vt:lpstr>Types of Elastic Load Balancers</vt:lpstr>
      <vt:lpstr>ELB Use Cases</vt:lpstr>
      <vt:lpstr>Classic Load Balancer Use Cases</vt:lpstr>
      <vt:lpstr>Application Load Balancer Features</vt:lpstr>
      <vt:lpstr>Application Load Balancer Use Cases</vt:lpstr>
      <vt:lpstr>Application Load Balancer Use Cases</vt:lpstr>
      <vt:lpstr>Network Load Balancer Use Cases</vt:lpstr>
      <vt:lpstr>Load Balancer Monitoring</vt:lpstr>
      <vt:lpstr>In Review</vt:lpstr>
      <vt:lpstr>Part 2: Amazon CloudWatch</vt:lpstr>
      <vt:lpstr>Leveraging Information to Optimize</vt:lpstr>
      <vt:lpstr>Monitoring Resource Performance</vt:lpstr>
      <vt:lpstr>What is Amazon CloudWatch?</vt:lpstr>
      <vt:lpstr>Amazon CloudWatch Terms</vt:lpstr>
      <vt:lpstr>Amazon CloudWatch Alarm Examples</vt:lpstr>
      <vt:lpstr>Amazon CloudWatch Actions</vt:lpstr>
      <vt:lpstr>In Review</vt:lpstr>
      <vt:lpstr>Part 3: Scaling</vt:lpstr>
      <vt:lpstr>What is Scaling?</vt:lpstr>
      <vt:lpstr>Scaling Out and Scaling In</vt:lpstr>
      <vt:lpstr>Scaling</vt:lpstr>
      <vt:lpstr>Capacity Management</vt:lpstr>
      <vt:lpstr>Typical Weekly Traffic at Amazon.com</vt:lpstr>
      <vt:lpstr>November Traffic to Amazon.com</vt:lpstr>
      <vt:lpstr>Automatic Scaling Components</vt:lpstr>
      <vt:lpstr>Dynamic Auto Scaling</vt:lpstr>
      <vt:lpstr>In Review</vt:lpstr>
      <vt:lpstr>Module 2, Section 5, Lab 5:  Scale and Load Balance your Architecture</vt:lpstr>
      <vt:lpstr>Lab 5: Scenario</vt:lpstr>
      <vt:lpstr>Lab 5: Tasks</vt:lpstr>
      <vt:lpstr>Lab 5: Final Product</vt:lpstr>
      <vt:lpstr>Module 2.0.5 Review:                                                      </vt:lpstr>
      <vt:lpstr>Up Next: Module 3 – Cloud Security     AWS Shared Responsibility Model       AWS Identity and Access Management (IAM)     AWS Trusted Advisor     AWS CloudTrail     AWS Config     AWS Day One Best Practices     AWS Security and Compliance     AWS Security Resources </vt:lpstr>
      <vt:lpstr>Thanks for participating!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1.0.18</cp:keywords>
  <dc:description/>
  <cp:lastModifiedBy>Harris, Melissa</cp:lastModifiedBy>
  <cp:revision>252</cp:revision>
  <cp:lastPrinted>2017-08-03T20:30:13Z</cp:lastPrinted>
  <dcterms:created xsi:type="dcterms:W3CDTF">2017-05-11T23:06:57Z</dcterms:created>
  <dcterms:modified xsi:type="dcterms:W3CDTF">2019-09-30T14:39:16Z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3DD21D3D-4556-47C1-A268-153FA0934976</vt:lpwstr>
  </property>
  <property fmtid="{D5CDD505-2E9C-101B-9397-08002B2CF9AE}" pid="3" name="ArticulatePath">
    <vt:lpwstr>25P-Balancing_Scaling_Monitoring</vt:lpwstr>
  </property>
</Properties>
</file>